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9.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4357" r:id="rId2"/>
  </p:sldMasterIdLst>
  <p:notesMasterIdLst>
    <p:notesMasterId r:id="rId14"/>
  </p:notesMasterIdLst>
  <p:sldIdLst>
    <p:sldId id="470" r:id="rId3"/>
    <p:sldId id="443" r:id="rId4"/>
    <p:sldId id="472" r:id="rId5"/>
    <p:sldId id="474" r:id="rId6"/>
    <p:sldId id="473" r:id="rId7"/>
    <p:sldId id="478" r:id="rId8"/>
    <p:sldId id="471" r:id="rId9"/>
    <p:sldId id="475" r:id="rId10"/>
    <p:sldId id="476" r:id="rId11"/>
    <p:sldId id="477" r:id="rId12"/>
    <p:sldId id="469"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5pPr>
    <a:lvl6pPr marL="2286000" algn="l" defTabSz="914400" rtl="0" eaLnBrk="1" latinLnBrk="0" hangingPunct="1">
      <a:defRPr kern="1200">
        <a:solidFill>
          <a:schemeClr val="tx1"/>
        </a:solidFill>
        <a:latin typeface="Arial" pitchFamily="34" charset="0"/>
        <a:ea typeface="MS PGothic" pitchFamily="34" charset="-128"/>
        <a:cs typeface="Arial" pitchFamily="34" charset="0"/>
      </a:defRPr>
    </a:lvl6pPr>
    <a:lvl7pPr marL="2743200" algn="l" defTabSz="914400" rtl="0" eaLnBrk="1" latinLnBrk="0" hangingPunct="1">
      <a:defRPr kern="1200">
        <a:solidFill>
          <a:schemeClr val="tx1"/>
        </a:solidFill>
        <a:latin typeface="Arial" pitchFamily="34" charset="0"/>
        <a:ea typeface="MS PGothic" pitchFamily="34" charset="-128"/>
        <a:cs typeface="Arial" pitchFamily="34" charset="0"/>
      </a:defRPr>
    </a:lvl7pPr>
    <a:lvl8pPr marL="3200400" algn="l" defTabSz="914400" rtl="0" eaLnBrk="1" latinLnBrk="0" hangingPunct="1">
      <a:defRPr kern="1200">
        <a:solidFill>
          <a:schemeClr val="tx1"/>
        </a:solidFill>
        <a:latin typeface="Arial" pitchFamily="34" charset="0"/>
        <a:ea typeface="MS PGothic" pitchFamily="34" charset="-128"/>
        <a:cs typeface="Arial" pitchFamily="34" charset="0"/>
      </a:defRPr>
    </a:lvl8pPr>
    <a:lvl9pPr marL="3657600" algn="l" defTabSz="914400" rtl="0" eaLnBrk="1" latinLnBrk="0" hangingPunct="1">
      <a:defRPr kern="1200">
        <a:solidFill>
          <a:schemeClr val="tx1"/>
        </a:solidFill>
        <a:latin typeface="Arial" pitchFamily="34" charset="0"/>
        <a:ea typeface="MS PGothic"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15" autoAdjust="0"/>
    <p:restoredTop sz="83103" autoAdjust="0"/>
  </p:normalViewPr>
  <p:slideViewPr>
    <p:cSldViewPr>
      <p:cViewPr>
        <p:scale>
          <a:sx n="80" d="100"/>
          <a:sy n="80" d="100"/>
        </p:scale>
        <p:origin x="-852" y="-756"/>
      </p:cViewPr>
      <p:guideLst>
        <p:guide orient="horz" pos="2160"/>
        <p:guide pos="2880"/>
      </p:guideLst>
    </p:cSldViewPr>
  </p:slideViewPr>
  <p:notesTextViewPr>
    <p:cViewPr>
      <p:scale>
        <a:sx n="1" d="1"/>
        <a:sy n="1" d="1"/>
      </p:scale>
      <p:origin x="0" y="0"/>
    </p:cViewPr>
  </p:notesTextViewPr>
  <p:sorterViewPr>
    <p:cViewPr>
      <p:scale>
        <a:sx n="100" d="100"/>
        <a:sy n="100" d="100"/>
      </p:scale>
      <p:origin x="0" y="5274"/>
    </p:cViewPr>
  </p:sorterViewPr>
  <p:notesViewPr>
    <p:cSldViewPr>
      <p:cViewPr varScale="1">
        <p:scale>
          <a:sx n="60" d="100"/>
          <a:sy n="60" d="100"/>
        </p:scale>
        <p:origin x="-2582"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CA"/>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ea typeface="+mn-ea"/>
                <a:cs typeface="+mn-cs"/>
              </a:defRPr>
            </a:lvl1pPr>
          </a:lstStyle>
          <a:p>
            <a:pPr>
              <a:defRPr/>
            </a:pPr>
            <a:fld id="{B7DB0FA6-3BD7-4963-9D7F-0703786CF95D}" type="datetimeFigureOut">
              <a:rPr lang="en-CA"/>
              <a:pPr>
                <a:defRPr/>
              </a:pPr>
              <a:t>20/08/2015</a:t>
            </a:fld>
            <a:endParaRPr lang="en-C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CA"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CA"/>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ea typeface="+mn-ea"/>
                <a:cs typeface="+mn-cs"/>
              </a:defRPr>
            </a:lvl1pPr>
          </a:lstStyle>
          <a:p>
            <a:pPr>
              <a:defRPr/>
            </a:pPr>
            <a:fld id="{B589D525-BD4F-4A34-857A-EFE4EEA1E115}" type="slidenum">
              <a:rPr lang="en-CA"/>
              <a:pPr>
                <a:defRPr/>
              </a:pPr>
              <a:t>‹#›</a:t>
            </a:fld>
            <a:endParaRPr lang="en-CA"/>
          </a:p>
        </p:txBody>
      </p:sp>
    </p:spTree>
    <p:extLst>
      <p:ext uri="{BB962C8B-B14F-4D97-AF65-F5344CB8AC3E}">
        <p14:creationId xmlns:p14="http://schemas.microsoft.com/office/powerpoint/2010/main" val="14745931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11</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2</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aseline="0" noProof="0" dirty="0" smtClean="0"/>
              <a:t>Il s’agit de comprendre les épreuves liées au changement, peu importe la nature de ce changement.</a:t>
            </a:r>
            <a:endParaRPr lang="fr-CA" noProof="0"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3</a:t>
            </a:fld>
            <a:endParaRPr lang="en-CA"/>
          </a:p>
        </p:txBody>
      </p:sp>
    </p:spTree>
    <p:extLst>
      <p:ext uri="{BB962C8B-B14F-4D97-AF65-F5344CB8AC3E}">
        <p14:creationId xmlns:p14="http://schemas.microsoft.com/office/powerpoint/2010/main" val="2641555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B589D525-BD4F-4A34-857A-EFE4EEA1E115}" type="slidenum">
              <a:rPr lang="en-CA" smtClean="0"/>
              <a:pPr>
                <a:defRPr/>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defTabSz="914111">
              <a:defRPr/>
            </a:pPr>
            <a:r>
              <a:rPr lang="fr-CA" noProof="0" dirty="0" smtClean="0"/>
              <a:t>Document de référence</a:t>
            </a:r>
            <a:r>
              <a:rPr lang="fr-CA" baseline="0" noProof="0" dirty="0" smtClean="0"/>
              <a:t> supplémentaire</a:t>
            </a:r>
            <a:r>
              <a:rPr lang="fr-CA" noProof="0" dirty="0" smtClean="0"/>
              <a:t> </a:t>
            </a:r>
            <a:r>
              <a:rPr lang="fr-CA" dirty="0" smtClean="0"/>
              <a:t>SGDDI 3396909</a:t>
            </a:r>
          </a:p>
          <a:p>
            <a:endParaRPr lang="fr-CA" noProof="0" dirty="0" smtClean="0"/>
          </a:p>
          <a:p>
            <a:r>
              <a:rPr lang="fr-CA" baseline="0" noProof="0" dirty="0" smtClean="0"/>
              <a:t>Afin de mieux comprendre la gestion du changement, partons d’un exemple. Examinons la fusion de deux organisations (à titre d’exemple, dans un ministère ou une agence, une unité est fusionnée avec une autre, un programme est transféré d’un ministère à un autre, ou deux programmes sont fusionnés et placés sous la responsabilité d’une seule direction générale).</a:t>
            </a:r>
          </a:p>
          <a:p>
            <a:endParaRPr lang="fr-CA" baseline="0" noProof="0" dirty="0" smtClean="0"/>
          </a:p>
          <a:p>
            <a:r>
              <a:rPr lang="fr-CA" baseline="0" noProof="0" dirty="0" smtClean="0"/>
              <a:t>(Cliquez pour faire apparaître les repères bleus sur la ligne temporelle.)</a:t>
            </a:r>
          </a:p>
          <a:p>
            <a:endParaRPr lang="fr-CA" baseline="0" noProof="0" dirty="0" smtClean="0"/>
          </a:p>
          <a:p>
            <a:r>
              <a:rPr lang="fr-CA" baseline="0" noProof="0" dirty="0" smtClean="0"/>
              <a:t>Pour ce type de projet, il y a habituellement une communication officielle pour annoncer la fusion. Cette communication explique le bien-fondé de la fusion et indique la date à laquelle les deux organisations seront « officiellement » fusionnées. Bien sûr, elle renferme d’autres précisions, mais contentons-nous de ce qui précède pour le moment.</a:t>
            </a:r>
          </a:p>
          <a:p>
            <a:endParaRPr lang="fr-CA" baseline="0" noProof="0" dirty="0" smtClean="0"/>
          </a:p>
          <a:p>
            <a:r>
              <a:rPr lang="fr-CA" baseline="0" noProof="0" dirty="0" smtClean="0"/>
              <a:t>Il est facile d’imaginer les tâches qui ont été réalisées avant l’annonce officielle, ou qui seront exécutées ultérieurement, comme en fait foi la ligne temporelle. (Cliquez pour faire apparaître les repères rouges et la mention « activités 1..n ».)</a:t>
            </a:r>
          </a:p>
          <a:p>
            <a:endParaRPr lang="fr-CA" baseline="0" noProof="0" dirty="0" smtClean="0"/>
          </a:p>
          <a:p>
            <a:r>
              <a:rPr lang="fr-CA" baseline="0" noProof="0" dirty="0" smtClean="0"/>
              <a:t>Avant l’annonce officielle, une petite équipe a été chargée d’examiner les répercussions, de prendre certaines décisions et de rédiger l’annonce en tant que telle.</a:t>
            </a:r>
          </a:p>
          <a:p>
            <a:endParaRPr lang="fr-CA" baseline="0" noProof="0" dirty="0" smtClean="0"/>
          </a:p>
          <a:p>
            <a:pPr indent="-228526" defTabSz="914111"/>
            <a:r>
              <a:rPr lang="fr-CA" dirty="0" smtClean="0"/>
              <a:t>Nous pouvons</a:t>
            </a:r>
            <a:r>
              <a:rPr lang="fr-CA" baseline="0" dirty="0" smtClean="0"/>
              <a:t> aussi réfléchir aux autres activités qui doivent être accomplies, et aux intervenants ou secteurs clés qui doivent prendre part aux travaux de l’équipe. Il s’agit sans doute de personnes issues des secteurs suivants (dans le désordre) : FNZ, dotation, classification, locaux, sécurité, TI, autres responsables clés de chacune des deux organisations et peut-être d’autres intervenants importants, le cas échéant.</a:t>
            </a:r>
            <a:endParaRPr lang="fr-CA" dirty="0" smtClean="0"/>
          </a:p>
          <a:p>
            <a:pPr defTabSz="914111"/>
            <a:endParaRPr lang="fr-CA" dirty="0" smtClean="0"/>
          </a:p>
          <a:p>
            <a:r>
              <a:rPr lang="fr-CA" baseline="0" noProof="0" dirty="0" smtClean="0"/>
              <a:t>Parmi les activités en question, mentionnons : </a:t>
            </a:r>
          </a:p>
          <a:p>
            <a:pPr marL="228526" indent="-228526">
              <a:buAutoNum type="arabicParenR"/>
            </a:pPr>
            <a:r>
              <a:rPr lang="fr-CA" baseline="0" noProof="0" dirty="0" smtClean="0"/>
              <a:t>Préparer un communiqué (ébauche, révision, approbation des deux organisations, approbation du responsable et approbation finale par le SMA).</a:t>
            </a:r>
          </a:p>
          <a:p>
            <a:pPr marL="228526" indent="-228526">
              <a:buAutoNum type="arabicParenR"/>
            </a:pPr>
            <a:r>
              <a:rPr lang="fr-CA" baseline="0" noProof="0" dirty="0" smtClean="0"/>
              <a:t>Passer en revue la classification et prendre des décisions à cet égard. Certaines personnes vont-elles effectuer les mêmes tâches? Si oui, dans quelle mesure sont-elles similaires? Y aura-t-il de nouvelles tâches?</a:t>
            </a:r>
          </a:p>
          <a:p>
            <a:pPr marL="228526" indent="-228526">
              <a:buAutoNum type="arabicParenR"/>
            </a:pPr>
            <a:r>
              <a:rPr lang="fr-CA" baseline="0" noProof="0" dirty="0" smtClean="0"/>
              <a:t>Quand devront-ils avoir accès à l’intranet et aux nouveaux comptes de courriel. Quand certains systèmes personnalisés devront-ils fonctionner sur ce réseau?</a:t>
            </a:r>
          </a:p>
          <a:p>
            <a:pPr marL="228526" indent="-228526">
              <a:buAutoNum type="arabicParenR"/>
            </a:pPr>
            <a:r>
              <a:rPr lang="fr-CA" baseline="0" noProof="0" dirty="0" smtClean="0"/>
              <a:t>Un accès physique aux autres bureaux est-il nécessaire?</a:t>
            </a:r>
          </a:p>
          <a:p>
            <a:pPr marL="228526" indent="-228526">
              <a:buAutoNum type="arabicParenR"/>
            </a:pPr>
            <a:r>
              <a:rPr lang="fr-CA" baseline="0" noProof="0" dirty="0" smtClean="0"/>
              <a:t>Y aura-t-il un déménagement dans de nouveaux locaux? Est-il nécessaire d’apporter des changements à la taille des locaux?</a:t>
            </a:r>
          </a:p>
          <a:p>
            <a:pPr marL="228526" indent="-228526">
              <a:buAutoNum type="arabicParenR"/>
            </a:pPr>
            <a:r>
              <a:rPr lang="fr-CA" baseline="0" noProof="0" dirty="0" smtClean="0"/>
              <a:t>Des employés supplémentaires seront-ils nécessaires après la fusion?</a:t>
            </a:r>
          </a:p>
          <a:p>
            <a:pPr marL="228526" indent="-228526">
              <a:buAutoNum type="arabicParenR"/>
            </a:pPr>
            <a:r>
              <a:rPr lang="fr-CA" baseline="0" noProof="0" dirty="0" smtClean="0"/>
              <a:t>Quelles sont les tâches liées aux finances avant et après la fusion?</a:t>
            </a:r>
          </a:p>
          <a:p>
            <a:pPr marL="228526" indent="-228526">
              <a:buAutoNum type="arabicParenR"/>
            </a:pPr>
            <a:r>
              <a:rPr lang="fr-CA" baseline="0" noProof="0" dirty="0" smtClean="0"/>
              <a:t>Les politiques, notamment sur la sécurité et les locaux, sont-elles respectées?</a:t>
            </a:r>
          </a:p>
          <a:p>
            <a:pPr marL="228526" indent="-228526">
              <a:buAutoNum type="arabicParenR"/>
            </a:pPr>
            <a:r>
              <a:rPr lang="fr-CA" sz="1200" kern="1200" smtClean="0">
                <a:solidFill>
                  <a:schemeClr val="tx1"/>
                </a:solidFill>
                <a:latin typeface="+mn-lt"/>
                <a:ea typeface="+mn-ea"/>
                <a:cs typeface="+mn-cs"/>
              </a:rPr>
              <a:t>Comment peut-on intégrer les dossiers des employés au système de gestion des ressources humaines afin que les payes continuent d’être versées</a:t>
            </a:r>
            <a:r>
              <a:rPr lang="fr-CA" baseline="0" noProof="0" smtClean="0"/>
              <a:t>?</a:t>
            </a:r>
            <a:endParaRPr lang="fr-CA" baseline="0" noProof="0" dirty="0" smtClean="0"/>
          </a:p>
          <a:p>
            <a:pPr marL="228526" indent="-228526">
              <a:buAutoNum type="arabicParenR"/>
            </a:pPr>
            <a:r>
              <a:rPr lang="fr-CA" baseline="0" noProof="0" dirty="0" smtClean="0"/>
              <a:t> Quels sont les besoins en matière de formation? Quand? Pour combien d’employés?</a:t>
            </a:r>
          </a:p>
          <a:p>
            <a:pPr marL="228526" indent="-228526">
              <a:buAutoNum type="arabicParenR"/>
            </a:pPr>
            <a:r>
              <a:rPr lang="fr-CA" baseline="0" noProof="0" dirty="0" smtClean="0"/>
              <a:t> Etc.</a:t>
            </a:r>
          </a:p>
          <a:p>
            <a:pPr indent="-228526" defTabSz="914111"/>
            <a:endParaRPr lang="fr-CA" dirty="0" smtClean="0"/>
          </a:p>
          <a:p>
            <a:pPr indent="-228526" defTabSz="914111"/>
            <a:r>
              <a:rPr lang="fr-CA" sz="1200" kern="1200" dirty="0" smtClean="0">
                <a:solidFill>
                  <a:schemeClr val="tx1"/>
                </a:solidFill>
                <a:latin typeface="+mn-lt"/>
                <a:ea typeface="+mn-ea"/>
                <a:cs typeface="+mn-cs"/>
              </a:rPr>
              <a:t>Supposons qu’il s’agit là de toutes les tâches à accomplir pour que la fusion se réalise. Jusqu’ici, ces tâches – aussi connues sous le nom de tâches transactionnelles ou techniques – sont plutôt faciles à comprendre, à expliquer et à justifier, car il existe un besoin manifeste. Maintenant que nous savons exactement comment la fusion se déroulera, attardons-nous à la gestion du changement en tant que telle</a:t>
            </a:r>
            <a:r>
              <a:rPr lang="fr-CA" baseline="0" dirty="0" smtClean="0"/>
              <a:t>. </a:t>
            </a:r>
            <a:endParaRPr lang="fr-CA" dirty="0" smtClean="0"/>
          </a:p>
          <a:p>
            <a:pPr indent="-228526" defTabSz="914111"/>
            <a:endParaRPr lang="fr-CA" dirty="0" smtClean="0"/>
          </a:p>
          <a:p>
            <a:pPr indent="-228526" defTabSz="914111">
              <a:defRPr/>
            </a:pPr>
            <a:r>
              <a:rPr lang="fr-CA" sz="1200" kern="1200" dirty="0" smtClean="0">
                <a:solidFill>
                  <a:schemeClr val="tx1"/>
                </a:solidFill>
                <a:latin typeface="+mn-lt"/>
                <a:ea typeface="+mn-ea"/>
                <a:cs typeface="+mn-cs"/>
              </a:rPr>
              <a:t>La gestion du changement concerne toutes les tâches ayant une incidence sur les personnes touchées par la fusion des deux organisations. (Cliquez pour afficher la page « Incidence sur les personnes »). Il faut réfléchir à la manière de gérer et d’aider les personnes dans le cadre de leur transition, tout en comprenant leurs propres réactions au changement. Exemple </a:t>
            </a:r>
            <a:r>
              <a:rPr lang="fr-CA" baseline="0" dirty="0" smtClean="0"/>
              <a:t>:</a:t>
            </a:r>
            <a:endParaRPr lang="fr-CA" dirty="0" smtClean="0"/>
          </a:p>
          <a:p>
            <a:pPr marL="228526" indent="-228526">
              <a:buAutoNum type="arabicParenR"/>
            </a:pPr>
            <a:r>
              <a:rPr lang="fr-CA" sz="1200" kern="1200" dirty="0" smtClean="0">
                <a:solidFill>
                  <a:schemeClr val="tx1"/>
                </a:solidFill>
                <a:latin typeface="+mn-lt"/>
                <a:ea typeface="+mn-ea"/>
                <a:cs typeface="+mn-cs"/>
              </a:rPr>
              <a:t>Selon vous, depuis combien de temps (même avant l’annonce officielle) les personnes savent-elles/parlent-elles/perçoivent-elles qu’il y aura un changement</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Les employés ont-ils été informés à LEUR satisfaction des conséquences de la fusion et des répercussions que ce changement aura sur eux? Pensez-vous qu’ils ont encore des préoccupations, des questions, des commentaires ou d’autres besoins, ou qu’ils souhaitent obtenir d’autres précisions</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Ont-ils des questions à nous poser, pour lesquelles ils veulent obtenir une réponse de NOTRE part (en personne, en plus d’un document de questions et de réponses, de courriels ou de renseignements fournis sur l’intranet)</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Quelles seront les préoccupations des employés en ce qui a trait aux changements dans leur rôle et leurs responsabilités</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Qu’en est-il des projets sur lesquels ils travaillent en ce moment? Et de leurs clients actuels? Ces clients continueront-ils de recevoir le service de haute qualité auquel ils ont été habitués</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Qu’en est-il des décisions qu’ils ont peut-être pris en compte (après tout, il s’agit des spécialistes en la matière; ils connaissent mieux que quiconque le déroulement des activités courantes)</a:t>
            </a:r>
            <a:r>
              <a:rPr lang="fr-CA" baseline="0" noProof="0" dirty="0" smtClean="0"/>
              <a:t>?</a:t>
            </a:r>
          </a:p>
          <a:p>
            <a:pPr marL="228526" indent="-228526" defTabSz="914111">
              <a:buFontTx/>
              <a:buAutoNum type="arabicParenR"/>
              <a:defRPr/>
            </a:pPr>
            <a:r>
              <a:rPr lang="fr-CA" sz="1200" kern="1200" dirty="0" smtClean="0">
                <a:solidFill>
                  <a:schemeClr val="tx1"/>
                </a:solidFill>
                <a:latin typeface="+mn-lt"/>
                <a:ea typeface="+mn-ea"/>
                <a:cs typeface="+mn-cs"/>
              </a:rPr>
              <a:t>Projetons-nous dans l’avenir : Comment les employés se sentiront-ils une fois qu’ils se seront résolus au changement? Après la fusion officielle? Avant et après un éventuel déménagement physique</a:t>
            </a:r>
            <a:r>
              <a:rPr lang="fr-CA" baseline="0" noProof="0" dirty="0" smtClean="0"/>
              <a:t>?</a:t>
            </a:r>
          </a:p>
          <a:p>
            <a:pPr marL="228526" indent="-228526" defTabSz="914111">
              <a:buFontTx/>
              <a:buAutoNum type="arabicParenR"/>
              <a:defRPr/>
            </a:pPr>
            <a:r>
              <a:rPr lang="fr-CA" sz="1200" kern="1200" dirty="0" smtClean="0">
                <a:solidFill>
                  <a:schemeClr val="tx1"/>
                </a:solidFill>
                <a:latin typeface="+mn-lt"/>
                <a:ea typeface="+mn-ea"/>
                <a:cs typeface="+mn-cs"/>
              </a:rPr>
              <a:t>De quoi les nouveaux locaux auront-il l’air (accès par autobus, stationnement pour les voitures, milieu de travail 2.0, salles à manger)</a:t>
            </a:r>
            <a:r>
              <a:rPr lang="fr-CA" baseline="0" noProof="0" dirty="0" smtClean="0"/>
              <a:t>?</a:t>
            </a:r>
          </a:p>
          <a:p>
            <a:pPr marL="228526" indent="-228526">
              <a:buAutoNum type="arabicParenR"/>
            </a:pPr>
            <a:r>
              <a:rPr lang="fr-CA" sz="1200" kern="1200" dirty="0" smtClean="0">
                <a:solidFill>
                  <a:schemeClr val="tx1"/>
                </a:solidFill>
                <a:latin typeface="+mn-lt"/>
                <a:ea typeface="+mn-ea"/>
                <a:cs typeface="+mn-cs"/>
              </a:rPr>
              <a:t>Comment travaillerai-je avec mes nouveaux collègues et supérieurs? Si un tel changement se produit, devons-nous nous attendre à ce qu’ils donnent un rendement exemplaire étant donné que la fusion est désormais « officielle », ou devons-nous plutôt nous attendre à ce qu’ils rencontrent tout d’abord rencontrer les membres de leur nouvelle équipe, qu’ils s’intègrent à celle-ci et qu’ils comprennent comment travailler au sein de leur équipe avant de donner leur plein rendement?</a:t>
            </a:r>
            <a:endParaRPr lang="fr-CA" baseline="0" noProof="0" dirty="0" smtClean="0"/>
          </a:p>
          <a:p>
            <a:pPr marL="228526" indent="-228526">
              <a:buAutoNum type="arabicParenR"/>
            </a:pPr>
            <a:endParaRPr lang="fr-CA" baseline="0" noProof="0" dirty="0" smtClean="0"/>
          </a:p>
          <a:p>
            <a:pPr indent="-228526" defTabSz="914111"/>
            <a:r>
              <a:rPr lang="fr-CA" sz="1200" kern="1200" dirty="0" smtClean="0">
                <a:solidFill>
                  <a:schemeClr val="tx1"/>
                </a:solidFill>
                <a:latin typeface="+mn-lt"/>
                <a:ea typeface="+mn-ea"/>
                <a:cs typeface="+mn-cs"/>
              </a:rPr>
              <a:t>Tous ces points concernent les répercussions du changement sur les personnes. Qu’il s’agisse ou non de changements en lien avec le travail, ils ont tout de même des répercussions sur le plan humain : l’engagement des gens à accepter le changement est habituellement en lien direct avec ces points</a:t>
            </a:r>
            <a:r>
              <a:rPr lang="fr-CA" baseline="0" dirty="0" smtClean="0"/>
              <a:t>. </a:t>
            </a:r>
          </a:p>
          <a:p>
            <a:pPr indent="-228526" defTabSz="914111"/>
            <a:endParaRPr lang="fr-CA" baseline="0" noProof="0" dirty="0" smtClean="0"/>
          </a:p>
          <a:p>
            <a:pPr indent="-228526" defTabSz="914111"/>
            <a:r>
              <a:rPr lang="fr-CA" sz="1200" kern="1200" dirty="0" smtClean="0">
                <a:solidFill>
                  <a:schemeClr val="tx1"/>
                </a:solidFill>
                <a:latin typeface="+mn-lt"/>
                <a:ea typeface="+mn-ea"/>
                <a:cs typeface="+mn-cs"/>
              </a:rPr>
              <a:t>Par conséquent, la prochaine fois que vous envisagez un projet et que vous vous concentrez sur les jalons, réfléchissez également aux personnes touchées et à la manière dont vous pouvez les mobiliser et les aider dans leur transition</a:t>
            </a:r>
            <a:r>
              <a:rPr lang="fr-CA" baseline="0" noProof="0" dirty="0" smtClean="0"/>
              <a:t>. </a:t>
            </a:r>
          </a:p>
          <a:p>
            <a:endParaRPr lang="en-CA" baseline="0" noProof="0" dirty="0" smtClean="0"/>
          </a:p>
        </p:txBody>
      </p:sp>
      <p:sp>
        <p:nvSpPr>
          <p:cNvPr id="4" name="Slide Number Placeholder 3"/>
          <p:cNvSpPr>
            <a:spLocks noGrp="1"/>
          </p:cNvSpPr>
          <p:nvPr>
            <p:ph type="sldNum" sz="quarter" idx="10"/>
          </p:nvPr>
        </p:nvSpPr>
        <p:spPr/>
        <p:txBody>
          <a:bodyPr/>
          <a:lstStyle/>
          <a:p>
            <a:fld id="{3C1FEB63-FDA9-4253-AC92-D639459CBCED}"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7</a:t>
            </a:fld>
            <a:endParaRPr lang="en-CA"/>
          </a:p>
        </p:txBody>
      </p:sp>
    </p:spTree>
    <p:extLst>
      <p:ext uri="{BB962C8B-B14F-4D97-AF65-F5344CB8AC3E}">
        <p14:creationId xmlns:p14="http://schemas.microsoft.com/office/powerpoint/2010/main" val="2786755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Outils</a:t>
            </a:r>
            <a:r>
              <a:rPr lang="en-CA" baseline="0" dirty="0" smtClean="0"/>
              <a:t> </a:t>
            </a:r>
            <a:r>
              <a:rPr lang="en-CA" baseline="0" dirty="0" err="1" smtClean="0"/>
              <a:t>d’aide</a:t>
            </a:r>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8</a:t>
            </a:fld>
            <a:endParaRPr lang="en-CA"/>
          </a:p>
        </p:txBody>
      </p:sp>
    </p:spTree>
    <p:extLst>
      <p:ext uri="{BB962C8B-B14F-4D97-AF65-F5344CB8AC3E}">
        <p14:creationId xmlns:p14="http://schemas.microsoft.com/office/powerpoint/2010/main" val="1224487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Comment</a:t>
            </a:r>
            <a:r>
              <a:rPr lang="fr-CA" baseline="0" noProof="0" dirty="0" smtClean="0"/>
              <a:t> faire cela pendant le processus de schématisation?</a:t>
            </a:r>
            <a:endParaRPr lang="fr-CA" noProof="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B589D525-BD4F-4A34-857A-EFE4EEA1E115}" type="slidenum">
              <a:rPr lang="en-CA" smtClean="0"/>
              <a:pPr>
                <a:defRPr/>
              </a:pPr>
              <a:t>9</a:t>
            </a:fld>
            <a:endParaRPr lang="en-CA"/>
          </a:p>
        </p:txBody>
      </p:sp>
    </p:spTree>
    <p:extLst>
      <p:ext uri="{BB962C8B-B14F-4D97-AF65-F5344CB8AC3E}">
        <p14:creationId xmlns:p14="http://schemas.microsoft.com/office/powerpoint/2010/main" val="33747507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3450366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3645ECF-2FC2-4A1A-86D0-3C3691E0B94E}" type="slidenum">
              <a:rPr lang="en-US"/>
              <a:pPr>
                <a:defRPr/>
              </a:pPr>
              <a:t>‹#›</a:t>
            </a:fld>
            <a:endParaRPr lang="en-US" dirty="0"/>
          </a:p>
        </p:txBody>
      </p:sp>
    </p:spTree>
    <p:extLst>
      <p:ext uri="{BB962C8B-B14F-4D97-AF65-F5344CB8AC3E}">
        <p14:creationId xmlns:p14="http://schemas.microsoft.com/office/powerpoint/2010/main" val="416889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9ECE848-60F3-402D-BF59-74992C5D3199}" type="slidenum">
              <a:rPr lang="en-US"/>
              <a:pPr>
                <a:defRPr/>
              </a:pPr>
              <a:t>‹#›</a:t>
            </a:fld>
            <a:endParaRPr lang="en-US" dirty="0"/>
          </a:p>
        </p:txBody>
      </p:sp>
    </p:spTree>
    <p:extLst>
      <p:ext uri="{BB962C8B-B14F-4D97-AF65-F5344CB8AC3E}">
        <p14:creationId xmlns:p14="http://schemas.microsoft.com/office/powerpoint/2010/main" val="187753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smtClean="0"/>
              <a:t>Click icon to add table</a:t>
            </a:r>
            <a:endParaRPr lang="en-US" noProof="0"/>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E8067483-4541-4B3C-B4AC-1B8BEDC0FABF}" type="slidenum">
              <a:rPr lang="en-US"/>
              <a:pPr>
                <a:defRPr/>
              </a:pPr>
              <a:t>‹#›</a:t>
            </a:fld>
            <a:endParaRPr lang="en-US" dirty="0"/>
          </a:p>
        </p:txBody>
      </p:sp>
    </p:spTree>
    <p:extLst>
      <p:ext uri="{BB962C8B-B14F-4D97-AF65-F5344CB8AC3E}">
        <p14:creationId xmlns:p14="http://schemas.microsoft.com/office/powerpoint/2010/main" val="2320913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1A54A6AF-FEC7-44EE-BB1C-2331E65E42D6}" type="slidenum">
              <a:rPr lang="en-CA"/>
              <a:pPr>
                <a:defRPr/>
              </a:pPr>
              <a:t>‹#›</a:t>
            </a:fld>
            <a:endParaRPr lang="en-CA"/>
          </a:p>
        </p:txBody>
      </p:sp>
    </p:spTree>
    <p:extLst>
      <p:ext uri="{BB962C8B-B14F-4D97-AF65-F5344CB8AC3E}">
        <p14:creationId xmlns:p14="http://schemas.microsoft.com/office/powerpoint/2010/main" val="333136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01D45A51-DF36-456B-8ABE-FD27104570C1}" type="slidenum">
              <a:rPr lang="en-CA"/>
              <a:pPr>
                <a:defRPr/>
              </a:pPr>
              <a:t>‹#›</a:t>
            </a:fld>
            <a:endParaRPr lang="en-CA"/>
          </a:p>
        </p:txBody>
      </p:sp>
    </p:spTree>
    <p:extLst>
      <p:ext uri="{BB962C8B-B14F-4D97-AF65-F5344CB8AC3E}">
        <p14:creationId xmlns:p14="http://schemas.microsoft.com/office/powerpoint/2010/main" val="4175807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6316DB00-B15C-42E4-B905-AFC31D92F3F1}" type="slidenum">
              <a:rPr lang="en-CA"/>
              <a:pPr>
                <a:defRPr/>
              </a:pPr>
              <a:t>‹#›</a:t>
            </a:fld>
            <a:endParaRPr lang="en-CA"/>
          </a:p>
        </p:txBody>
      </p:sp>
    </p:spTree>
    <p:extLst>
      <p:ext uri="{BB962C8B-B14F-4D97-AF65-F5344CB8AC3E}">
        <p14:creationId xmlns:p14="http://schemas.microsoft.com/office/powerpoint/2010/main" val="462045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7913"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89513" y="2819400"/>
            <a:ext cx="3619500" cy="3697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616A3C86-2BDD-4516-B5BC-4A8E12846604}" type="slidenum">
              <a:rPr lang="en-CA"/>
              <a:pPr>
                <a:defRPr/>
              </a:pPr>
              <a:t>‹#›</a:t>
            </a:fld>
            <a:endParaRPr lang="en-CA"/>
          </a:p>
        </p:txBody>
      </p:sp>
    </p:spTree>
    <p:extLst>
      <p:ext uri="{BB962C8B-B14F-4D97-AF65-F5344CB8AC3E}">
        <p14:creationId xmlns:p14="http://schemas.microsoft.com/office/powerpoint/2010/main" val="37084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idx="10"/>
          </p:nvPr>
        </p:nvSpPr>
        <p:spPr/>
        <p:txBody>
          <a:bodyPr/>
          <a:lstStyle>
            <a:lvl1pPr defTabSz="914400" eaLnBrk="1" hangingPunct="1">
              <a:buClrTx/>
              <a:buSzTx/>
              <a:defRPr/>
            </a:lvl1pPr>
          </a:lstStyle>
          <a:p>
            <a:pPr>
              <a:defRPr/>
            </a:pPr>
            <a:fld id="{471E2704-8D34-491D-87DD-56E09AC9D181}" type="slidenum">
              <a:rPr lang="en-CA"/>
              <a:pPr>
                <a:defRPr/>
              </a:pPr>
              <a:t>‹#›</a:t>
            </a:fld>
            <a:endParaRPr lang="en-CA"/>
          </a:p>
        </p:txBody>
      </p:sp>
    </p:spTree>
    <p:extLst>
      <p:ext uri="{BB962C8B-B14F-4D97-AF65-F5344CB8AC3E}">
        <p14:creationId xmlns:p14="http://schemas.microsoft.com/office/powerpoint/2010/main" val="3448138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idx="10"/>
          </p:nvPr>
        </p:nvSpPr>
        <p:spPr/>
        <p:txBody>
          <a:bodyPr/>
          <a:lstStyle>
            <a:lvl1pPr defTabSz="914400" eaLnBrk="1" hangingPunct="1">
              <a:buClrTx/>
              <a:buSzTx/>
              <a:defRPr/>
            </a:lvl1pPr>
          </a:lstStyle>
          <a:p>
            <a:pPr>
              <a:defRPr/>
            </a:pPr>
            <a:fld id="{2859FF4B-4267-4888-8C1A-41B23F699146}" type="slidenum">
              <a:rPr lang="en-CA"/>
              <a:pPr>
                <a:defRPr/>
              </a:pPr>
              <a:t>‹#›</a:t>
            </a:fld>
            <a:endParaRPr lang="en-CA"/>
          </a:p>
        </p:txBody>
      </p:sp>
    </p:spTree>
    <p:extLst>
      <p:ext uri="{BB962C8B-B14F-4D97-AF65-F5344CB8AC3E}">
        <p14:creationId xmlns:p14="http://schemas.microsoft.com/office/powerpoint/2010/main" val="3190667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p:txBody>
          <a:bodyPr/>
          <a:lstStyle>
            <a:lvl1pPr defTabSz="914400" eaLnBrk="1" hangingPunct="1">
              <a:buClrTx/>
              <a:buSzTx/>
              <a:defRPr/>
            </a:lvl1pPr>
          </a:lstStyle>
          <a:p>
            <a:pPr>
              <a:defRPr/>
            </a:pPr>
            <a:fld id="{865C1548-CC04-4580-9D99-19FA2F1F75D9}" type="slidenum">
              <a:rPr lang="en-CA"/>
              <a:pPr>
                <a:defRPr/>
              </a:pPr>
              <a:t>‹#›</a:t>
            </a:fld>
            <a:endParaRPr lang="en-CA"/>
          </a:p>
        </p:txBody>
      </p:sp>
      <p:pic>
        <p:nvPicPr>
          <p:cNvPr id="4098" name="Picture 2" descr="C:\@DATA\9187772\Gabarit ppt pages suivantes.jpg"/>
          <p:cNvPicPr>
            <a:picLocks noChangeAspect="1" noChangeArrowheads="1"/>
          </p:cNvPicPr>
          <p:nvPr userDrawn="1"/>
        </p:nvPicPr>
        <p:blipFill>
          <a:blip r:embed="rId2" cstate="print"/>
          <a:srcRect/>
          <a:stretch>
            <a:fillRect/>
          </a:stretch>
        </p:blipFill>
        <p:spPr bwMode="auto">
          <a:xfrm>
            <a:off x="-6350" y="-6350"/>
            <a:ext cx="9156700" cy="6870700"/>
          </a:xfrm>
          <a:prstGeom prst="rect">
            <a:avLst/>
          </a:prstGeom>
          <a:noFill/>
        </p:spPr>
      </p:pic>
    </p:spTree>
    <p:extLst>
      <p:ext uri="{BB962C8B-B14F-4D97-AF65-F5344CB8AC3E}">
        <p14:creationId xmlns:p14="http://schemas.microsoft.com/office/powerpoint/2010/main" val="374718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35EF9BB1-945F-439D-9E7C-CC3861AB3A2F}" type="slidenum">
              <a:rPr lang="en-US"/>
              <a:pPr>
                <a:defRPr/>
              </a:pPr>
              <a:t>‹#›</a:t>
            </a:fld>
            <a:endParaRPr lang="en-US" dirty="0"/>
          </a:p>
        </p:txBody>
      </p:sp>
      <p:pic>
        <p:nvPicPr>
          <p:cNvPr id="3074" name="Picture 2" descr="C:\@DATA\9187772\Gabarit ppt pages suivantes.jpg"/>
          <p:cNvPicPr>
            <a:picLocks noChangeAspect="1" noChangeArrowheads="1"/>
          </p:cNvPicPr>
          <p:nvPr userDrawn="1"/>
        </p:nvPicPr>
        <p:blipFill>
          <a:blip r:embed="rId2" cstate="print"/>
          <a:srcRect/>
          <a:stretch>
            <a:fillRect/>
          </a:stretch>
        </p:blipFill>
        <p:spPr bwMode="auto">
          <a:xfrm>
            <a:off x="-6350" y="-6350"/>
            <a:ext cx="9156700" cy="6870700"/>
          </a:xfrm>
          <a:prstGeom prst="rect">
            <a:avLst/>
          </a:prstGeom>
          <a:noFill/>
        </p:spPr>
      </p:pic>
    </p:spTree>
    <p:extLst>
      <p:ext uri="{BB962C8B-B14F-4D97-AF65-F5344CB8AC3E}">
        <p14:creationId xmlns:p14="http://schemas.microsoft.com/office/powerpoint/2010/main" val="2283667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6D48C6CE-F97B-4E7A-A404-7B921FDFD2E8}" type="slidenum">
              <a:rPr lang="en-CA"/>
              <a:pPr>
                <a:defRPr/>
              </a:pPr>
              <a:t>‹#›</a:t>
            </a:fld>
            <a:endParaRPr lang="en-CA"/>
          </a:p>
        </p:txBody>
      </p:sp>
    </p:spTree>
    <p:extLst>
      <p:ext uri="{BB962C8B-B14F-4D97-AF65-F5344CB8AC3E}">
        <p14:creationId xmlns:p14="http://schemas.microsoft.com/office/powerpoint/2010/main" val="265758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idx="10"/>
          </p:nvPr>
        </p:nvSpPr>
        <p:spPr/>
        <p:txBody>
          <a:bodyPr/>
          <a:lstStyle>
            <a:lvl1pPr defTabSz="914400" eaLnBrk="1" hangingPunct="1">
              <a:buClrTx/>
              <a:buSzTx/>
              <a:defRPr/>
            </a:lvl1pPr>
          </a:lstStyle>
          <a:p>
            <a:pPr>
              <a:defRPr/>
            </a:pPr>
            <a:fld id="{4108AC9C-BA6E-4583-8804-EAE425E6DC7F}" type="slidenum">
              <a:rPr lang="en-CA"/>
              <a:pPr>
                <a:defRPr/>
              </a:pPr>
              <a:t>‹#›</a:t>
            </a:fld>
            <a:endParaRPr lang="en-CA"/>
          </a:p>
        </p:txBody>
      </p:sp>
    </p:spTree>
    <p:extLst>
      <p:ext uri="{BB962C8B-B14F-4D97-AF65-F5344CB8AC3E}">
        <p14:creationId xmlns:p14="http://schemas.microsoft.com/office/powerpoint/2010/main" val="462256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2AC49938-0A54-4E04-AD4D-D662F17152ED}" type="slidenum">
              <a:rPr lang="en-CA"/>
              <a:pPr>
                <a:defRPr/>
              </a:pPr>
              <a:t>‹#›</a:t>
            </a:fld>
            <a:endParaRPr lang="en-CA"/>
          </a:p>
        </p:txBody>
      </p:sp>
    </p:spTree>
    <p:extLst>
      <p:ext uri="{BB962C8B-B14F-4D97-AF65-F5344CB8AC3E}">
        <p14:creationId xmlns:p14="http://schemas.microsoft.com/office/powerpoint/2010/main" val="35405564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6263" cy="5068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5068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idx="10"/>
          </p:nvPr>
        </p:nvSpPr>
        <p:spPr/>
        <p:txBody>
          <a:bodyPr/>
          <a:lstStyle>
            <a:lvl1pPr defTabSz="914400" eaLnBrk="1" hangingPunct="1">
              <a:buClrTx/>
              <a:buSzTx/>
              <a:defRPr/>
            </a:lvl1pPr>
          </a:lstStyle>
          <a:p>
            <a:pPr>
              <a:defRPr/>
            </a:pPr>
            <a:fld id="{A7890C81-DB25-49F0-A030-A0A26D87ACEA}" type="slidenum">
              <a:rPr lang="en-CA"/>
              <a:pPr>
                <a:defRPr/>
              </a:pPr>
              <a:t>‹#›</a:t>
            </a:fld>
            <a:endParaRPr lang="en-CA"/>
          </a:p>
        </p:txBody>
      </p:sp>
    </p:spTree>
    <p:extLst>
      <p:ext uri="{BB962C8B-B14F-4D97-AF65-F5344CB8AC3E}">
        <p14:creationId xmlns:p14="http://schemas.microsoft.com/office/powerpoint/2010/main" val="33011963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3617913"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89513" y="2819400"/>
            <a:ext cx="3619500" cy="369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defRPr/>
            </a:lvl1pPr>
          </a:lstStyle>
          <a:p>
            <a:pPr>
              <a:defRPr/>
            </a:pPr>
            <a:fld id="{686AA69B-A632-44C4-8B65-1595A94FA407}" type="slidenum">
              <a:rPr lang="en-CA"/>
              <a:pPr>
                <a:defRPr/>
              </a:pPr>
              <a:t>‹#›</a:t>
            </a:fld>
            <a:endParaRPr lang="en-CA"/>
          </a:p>
        </p:txBody>
      </p:sp>
    </p:spTree>
    <p:extLst>
      <p:ext uri="{BB962C8B-B14F-4D97-AF65-F5344CB8AC3E}">
        <p14:creationId xmlns:p14="http://schemas.microsoft.com/office/powerpoint/2010/main" val="30616696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89813" cy="1433513"/>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1219200" y="2819400"/>
            <a:ext cx="7389813" cy="1771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1219200" y="4743450"/>
            <a:ext cx="7389813" cy="1773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4"/>
          <p:cNvSpPr>
            <a:spLocks noGrp="1"/>
          </p:cNvSpPr>
          <p:nvPr>
            <p:ph type="sldNum" idx="10"/>
          </p:nvPr>
        </p:nvSpPr>
        <p:spPr/>
        <p:txBody>
          <a:bodyPr/>
          <a:lstStyle>
            <a:lvl1pPr defTabSz="914400" eaLnBrk="1" hangingPunct="1">
              <a:buClrTx/>
              <a:buSzTx/>
              <a:defRPr/>
            </a:lvl1pPr>
          </a:lstStyle>
          <a:p>
            <a:pPr>
              <a:defRPr/>
            </a:pPr>
            <a:fld id="{C6A018B3-3894-4FDE-9796-3909A8A4327A}" type="slidenum">
              <a:rPr lang="en-CA"/>
              <a:pPr>
                <a:defRPr/>
              </a:pPr>
              <a:t>‹#›</a:t>
            </a:fld>
            <a:endParaRPr lang="en-CA"/>
          </a:p>
        </p:txBody>
      </p:sp>
    </p:spTree>
    <p:extLst>
      <p:ext uri="{BB962C8B-B14F-4D97-AF65-F5344CB8AC3E}">
        <p14:creationId xmlns:p14="http://schemas.microsoft.com/office/powerpoint/2010/main" val="168351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2BEAB68B-03B2-406F-A7C8-4CD56F17AB23}" type="slidenum">
              <a:rPr lang="en-US"/>
              <a:pPr>
                <a:defRPr/>
              </a:pPr>
              <a:t>‹#›</a:t>
            </a:fld>
            <a:endParaRPr lang="en-US" dirty="0"/>
          </a:p>
        </p:txBody>
      </p:sp>
      <p:pic>
        <p:nvPicPr>
          <p:cNvPr id="1026" name="Picture 2" descr="C:\@DATA\9187772\Gabarit ppt pages suivantes.jpg"/>
          <p:cNvPicPr>
            <a:picLocks noChangeAspect="1" noChangeArrowheads="1"/>
          </p:cNvPicPr>
          <p:nvPr userDrawn="1"/>
        </p:nvPicPr>
        <p:blipFill>
          <a:blip r:embed="rId2" cstate="print"/>
          <a:srcRect/>
          <a:stretch>
            <a:fillRect/>
          </a:stretch>
        </p:blipFill>
        <p:spPr bwMode="auto">
          <a:xfrm>
            <a:off x="-6350" y="-6350"/>
            <a:ext cx="9156700" cy="6870700"/>
          </a:xfrm>
          <a:prstGeom prst="rect">
            <a:avLst/>
          </a:prstGeom>
          <a:noFill/>
        </p:spPr>
      </p:pic>
    </p:spTree>
    <p:extLst>
      <p:ext uri="{BB962C8B-B14F-4D97-AF65-F5344CB8AC3E}">
        <p14:creationId xmlns:p14="http://schemas.microsoft.com/office/powerpoint/2010/main" val="1202926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F7A2F7CA-5D9D-4AFC-9F83-5D524AEB52C3}" type="slidenum">
              <a:rPr lang="en-US"/>
              <a:pPr>
                <a:defRPr/>
              </a:pPr>
              <a:t>‹#›</a:t>
            </a:fld>
            <a:endParaRPr lang="en-US" dirty="0"/>
          </a:p>
        </p:txBody>
      </p:sp>
      <p:pic>
        <p:nvPicPr>
          <p:cNvPr id="2050" name="Picture 2" descr="C:\@DATA\9187772\Gabarit ppt pages suivantes.jpg"/>
          <p:cNvPicPr>
            <a:picLocks noChangeAspect="1" noChangeArrowheads="1"/>
          </p:cNvPicPr>
          <p:nvPr userDrawn="1"/>
        </p:nvPicPr>
        <p:blipFill>
          <a:blip r:embed="rId2" cstate="print"/>
          <a:srcRect/>
          <a:stretch>
            <a:fillRect/>
          </a:stretch>
        </p:blipFill>
        <p:spPr bwMode="auto">
          <a:xfrm>
            <a:off x="-6350" y="-6350"/>
            <a:ext cx="9156700" cy="6870700"/>
          </a:xfrm>
          <a:prstGeom prst="rect">
            <a:avLst/>
          </a:prstGeom>
          <a:noFill/>
        </p:spPr>
      </p:pic>
    </p:spTree>
    <p:extLst>
      <p:ext uri="{BB962C8B-B14F-4D97-AF65-F5344CB8AC3E}">
        <p14:creationId xmlns:p14="http://schemas.microsoft.com/office/powerpoint/2010/main" val="2568191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C0E6EF4E-865F-4285-9397-13E739272088}" type="slidenum">
              <a:rPr lang="en-US"/>
              <a:pPr>
                <a:defRPr/>
              </a:pPr>
              <a:t>‹#›</a:t>
            </a:fld>
            <a:endParaRPr lang="en-US" dirty="0"/>
          </a:p>
        </p:txBody>
      </p:sp>
    </p:spTree>
    <p:extLst>
      <p:ext uri="{BB962C8B-B14F-4D97-AF65-F5344CB8AC3E}">
        <p14:creationId xmlns:p14="http://schemas.microsoft.com/office/powerpoint/2010/main" val="163068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3A2E367F-9B42-455A-A276-846DA2667F2B}" type="slidenum">
              <a:rPr lang="en-US"/>
              <a:pPr>
                <a:defRPr/>
              </a:pPr>
              <a:t>‹#›</a:t>
            </a:fld>
            <a:endParaRPr lang="en-US" dirty="0"/>
          </a:p>
        </p:txBody>
      </p:sp>
    </p:spTree>
    <p:extLst>
      <p:ext uri="{BB962C8B-B14F-4D97-AF65-F5344CB8AC3E}">
        <p14:creationId xmlns:p14="http://schemas.microsoft.com/office/powerpoint/2010/main" val="2726002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0B48D4FB-43CD-423A-9F14-262B782E9C75}" type="slidenum">
              <a:rPr lang="en-US"/>
              <a:pPr>
                <a:defRPr/>
              </a:pPr>
              <a:t>‹#›</a:t>
            </a:fld>
            <a:endParaRPr lang="en-US" dirty="0"/>
          </a:p>
        </p:txBody>
      </p:sp>
    </p:spTree>
    <p:extLst>
      <p:ext uri="{BB962C8B-B14F-4D97-AF65-F5344CB8AC3E}">
        <p14:creationId xmlns:p14="http://schemas.microsoft.com/office/powerpoint/2010/main" val="2014517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E9C0C4F4-5711-4A24-B8A0-057292AEA6E0}" type="slidenum">
              <a:rPr lang="en-US"/>
              <a:pPr>
                <a:defRPr/>
              </a:pPr>
              <a:t>‹#›</a:t>
            </a:fld>
            <a:endParaRPr lang="en-US" dirty="0"/>
          </a:p>
        </p:txBody>
      </p:sp>
    </p:spTree>
    <p:extLst>
      <p:ext uri="{BB962C8B-B14F-4D97-AF65-F5344CB8AC3E}">
        <p14:creationId xmlns:p14="http://schemas.microsoft.com/office/powerpoint/2010/main" val="2881017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fontAlgn="auto">
              <a:spcBef>
                <a:spcPts val="0"/>
              </a:spcBef>
              <a:spcAft>
                <a:spcPts val="0"/>
              </a:spcAft>
              <a:defRPr baseline="0"/>
            </a:lvl1pPr>
          </a:lstStyle>
          <a:p>
            <a:pPr>
              <a:defRPr/>
            </a:pPr>
            <a:fld id="{B8A2B5F9-87E8-4E78-A52D-506EF25C0D12}" type="slidenum">
              <a:rPr lang="en-US"/>
              <a:pPr>
                <a:defRPr/>
              </a:pPr>
              <a:t>‹#›</a:t>
            </a:fld>
            <a:endParaRPr lang="en-US" dirty="0"/>
          </a:p>
        </p:txBody>
      </p:sp>
    </p:spTree>
    <p:extLst>
      <p:ext uri="{BB962C8B-B14F-4D97-AF65-F5344CB8AC3E}">
        <p14:creationId xmlns:p14="http://schemas.microsoft.com/office/powerpoint/2010/main" val="2413131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1026" name="Picture 17" descr="IRB-Inside-pp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000" baseline="-25000">
                <a:solidFill>
                  <a:srgbClr val="7C6A55"/>
                </a:solidFill>
                <a:latin typeface="Arial" charset="0"/>
                <a:ea typeface="+mn-ea"/>
                <a:cs typeface="+mn-cs"/>
              </a:defRPr>
            </a:lvl1pPr>
          </a:lstStyle>
          <a:p>
            <a:pPr>
              <a:defRPr/>
            </a:pPr>
            <a:fld id="{1DF8DC50-D163-4980-BF12-7515947035E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407" r:id="rId1"/>
    <p:sldLayoutId id="2147484408" r:id="rId2"/>
    <p:sldLayoutId id="2147484409" r:id="rId3"/>
    <p:sldLayoutId id="2147484410" r:id="rId4"/>
    <p:sldLayoutId id="2147484411" r:id="rId5"/>
    <p:sldLayoutId id="2147484412" r:id="rId6"/>
    <p:sldLayoutId id="2147484413" r:id="rId7"/>
    <p:sldLayoutId id="2147484414" r:id="rId8"/>
    <p:sldLayoutId id="2147484415" r:id="rId9"/>
    <p:sldLayoutId id="2147484416" r:id="rId10"/>
    <p:sldLayoutId id="2147484417" r:id="rId11"/>
    <p:sldLayoutId id="2147484418"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2"/>
          <p:cNvSpPr>
            <a:spLocks noGrp="1" noChangeArrowheads="1"/>
          </p:cNvSpPr>
          <p:nvPr>
            <p:ph type="title"/>
          </p:nvPr>
        </p:nvSpPr>
        <p:spPr bwMode="auto">
          <a:xfrm>
            <a:off x="1219200" y="1447800"/>
            <a:ext cx="73898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title text format</a:t>
            </a:r>
          </a:p>
        </p:txBody>
      </p:sp>
      <p:sp>
        <p:nvSpPr>
          <p:cNvPr id="3076" name="Rectangle 3"/>
          <p:cNvSpPr>
            <a:spLocks noGrp="1" noChangeArrowheads="1"/>
          </p:cNvSpPr>
          <p:nvPr>
            <p:ph type="body" idx="1"/>
          </p:nvPr>
        </p:nvSpPr>
        <p:spPr bwMode="auto">
          <a:xfrm>
            <a:off x="1219200" y="2819400"/>
            <a:ext cx="7389813" cy="369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2" name="Rectangle 4"/>
          <p:cNvSpPr>
            <a:spLocks noGrp="1" noChangeArrowheads="1"/>
          </p:cNvSpPr>
          <p:nvPr>
            <p:ph type="sldNum"/>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defTabSz="449263"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000">
                <a:solidFill>
                  <a:srgbClr val="000000"/>
                </a:solidFill>
                <a:latin typeface="Arial" charset="0"/>
                <a:ea typeface="ＭＳ Ｐゴシック" pitchFamily="34" charset="-128"/>
                <a:cs typeface="Arial" pitchFamily="34" charset="0"/>
              </a:defRPr>
            </a:lvl1pPr>
          </a:lstStyle>
          <a:p>
            <a:pPr>
              <a:defRPr/>
            </a:pPr>
            <a:fld id="{523B7BF1-F03C-4CED-9CA5-FBD61ACA0684}"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4430" r:id="rId1"/>
    <p:sldLayoutId id="2147484431" r:id="rId2"/>
    <p:sldLayoutId id="2147484432" r:id="rId3"/>
    <p:sldLayoutId id="2147484433" r:id="rId4"/>
    <p:sldLayoutId id="2147484434" r:id="rId5"/>
    <p:sldLayoutId id="2147484435" r:id="rId6"/>
    <p:sldLayoutId id="2147484436" r:id="rId7"/>
    <p:sldLayoutId id="2147484437" r:id="rId8"/>
    <p:sldLayoutId id="2147484438" r:id="rId9"/>
    <p:sldLayoutId id="2147484439" r:id="rId10"/>
    <p:sldLayoutId id="2147484440" r:id="rId11"/>
    <p:sldLayoutId id="2147484441" r:id="rId12"/>
    <p:sldLayoutId id="2147484442" r:id="rId13"/>
  </p:sldLayoutIdLst>
  <p:hf hdr="0" ftr="0" dt="0"/>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mj-lt"/>
          <a:ea typeface="MS PGothic" pitchFamily="34" charset="-128"/>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b="1">
          <a:solidFill>
            <a:srgbClr val="000000"/>
          </a:solidFill>
          <a:latin typeface="Arial" charset="0"/>
          <a:ea typeface="MS PGothic" pitchFamily="34" charset="-128"/>
        </a:defRPr>
      </a:lvl5pPr>
      <a:lvl6pPr marL="25146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6pPr>
      <a:lvl7pPr marL="29718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7pPr>
      <a:lvl8pPr marL="34290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8pPr>
      <a:lvl9pPr marL="3886200" indent="-228600" algn="l" defTabSz="449263" rtl="0" eaLnBrk="0" fontAlgn="base" hangingPunct="0">
        <a:lnSpc>
          <a:spcPct val="93000"/>
        </a:lnSpc>
        <a:spcBef>
          <a:spcPct val="0"/>
        </a:spcBef>
        <a:spcAft>
          <a:spcPct val="0"/>
        </a:spcAft>
        <a:buClr>
          <a:srgbClr val="000000"/>
        </a:buClr>
        <a:buSzPct val="100000"/>
        <a:buFont typeface="Times New Roman" pitchFamily="16" charset="0"/>
        <a:defRPr sz="4400" b="1">
          <a:solidFill>
            <a:srgbClr val="000000"/>
          </a:solidFill>
          <a:latin typeface="Arial" charset="0"/>
          <a:ea typeface="ＭＳ Ｐゴシック" pitchFamily="34" charset="-128"/>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S PGothic" pitchFamily="34" charset="-128"/>
          <a:cs typeface="+mn-cs"/>
        </a:defRPr>
      </a:lvl1pPr>
      <a:lvl2pPr marL="742950" indent="-285750" algn="l" defTabSz="449263" rtl="0" eaLnBrk="0" fontAlgn="base" hangingPunct="0">
        <a:spcBef>
          <a:spcPts val="675"/>
        </a:spcBef>
        <a:spcAft>
          <a:spcPct val="0"/>
        </a:spcAft>
        <a:buClr>
          <a:srgbClr val="000000"/>
        </a:buClr>
        <a:buSzPct val="100000"/>
        <a:buFont typeface="Times New Roman" pitchFamily="18" charset="0"/>
        <a:defRPr sz="2700">
          <a:solidFill>
            <a:srgbClr val="000000"/>
          </a:solidFill>
          <a:latin typeface="+mn-lt"/>
          <a:ea typeface="MS PGothic" pitchFamily="34" charset="-128"/>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S PGothic" pitchFamily="34" charset="-128"/>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S PGothic" pitchFamily="34" charset="-128"/>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gcpedia.gc.ca/wiki/Changement_organisationnel_-_Organizational_Change" TargetMode="External"/><Relationship Id="rId3" Type="http://schemas.openxmlformats.org/officeDocument/2006/relationships/tags" Target="../tags/tag41.xml"/><Relationship Id="rId7" Type="http://schemas.openxmlformats.org/officeDocument/2006/relationships/image" Target="../media/image8.jpe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notesSlide" Target="../notesSlides/notesSlide11.xml"/><Relationship Id="rId5" Type="http://schemas.openxmlformats.org/officeDocument/2006/relationships/slideLayout" Target="../slideLayouts/slideLayout19.xml"/><Relationship Id="rId4" Type="http://schemas.openxmlformats.org/officeDocument/2006/relationships/tags" Target="../tags/tag42.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4.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image" Target="../media/image7.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6.png"/><Relationship Id="rId5" Type="http://schemas.openxmlformats.org/officeDocument/2006/relationships/tags" Target="../tags/tag21.xml"/><Relationship Id="rId10" Type="http://schemas.openxmlformats.org/officeDocument/2006/relationships/image" Target="../media/image5.png"/><Relationship Id="rId4" Type="http://schemas.openxmlformats.org/officeDocument/2006/relationships/tags" Target="../tags/tag20.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7.xml"/><Relationship Id="rId5" Type="http://schemas.openxmlformats.org/officeDocument/2006/relationships/slideLayout" Target="../slideLayouts/slideLayout4.xml"/><Relationship Id="rId4" Type="http://schemas.openxmlformats.org/officeDocument/2006/relationships/tags" Target="../tags/tag27.xml"/></Relationships>
</file>

<file path=ppt/slides/_rels/slide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8.xml"/><Relationship Id="rId5" Type="http://schemas.openxmlformats.org/officeDocument/2006/relationships/slideLayout" Target="../slideLayouts/slideLayout4.xml"/><Relationship Id="rId4" Type="http://schemas.openxmlformats.org/officeDocument/2006/relationships/tags" Target="../tags/tag31.xml"/></Relationships>
</file>

<file path=ppt/slides/_rels/slide9.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9.xml"/><Relationship Id="rId5" Type="http://schemas.openxmlformats.org/officeDocument/2006/relationships/slideLayout" Target="../slideLayouts/slideLayout4.xml"/><Relationship Id="rId4" Type="http://schemas.openxmlformats.org/officeDocument/2006/relationships/tags" Target="../tags/tag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en-CA" dirty="0" smtClean="0">
                <a:ea typeface="+mj-ea"/>
              </a:rPr>
              <a:t>5. GESTION DU CHANGEMENT</a:t>
            </a:r>
            <a:endParaRPr lang="en-US" dirty="0">
              <a:ea typeface="+mj-ea"/>
            </a:endParaRPr>
          </a:p>
        </p:txBody>
      </p:sp>
      <p:sp>
        <p:nvSpPr>
          <p:cNvPr id="56323" name="Text Placeholder 5"/>
          <p:cNvSpPr>
            <a:spLocks noGrp="1"/>
          </p:cNvSpPr>
          <p:nvPr>
            <p:ph type="body" idx="1"/>
            <p:custDataLst>
              <p:tags r:id="rId2"/>
            </p:custDataLst>
          </p:nvPr>
        </p:nvSpPr>
        <p:spPr/>
        <p:txBody>
          <a:bodyPr/>
          <a:lstStyle/>
          <a:p>
            <a:pPr eaLnBrk="1" hangingPunct="1"/>
            <a:r>
              <a:rPr lang="fr-CA" altLang="en-US" dirty="0" smtClean="0"/>
              <a:t>Formation sur la gestion allégée – Ceinture verte</a:t>
            </a:r>
          </a:p>
        </p:txBody>
      </p:sp>
      <p:sp>
        <p:nvSpPr>
          <p:cNvPr id="56324" name="Slide Number Placeholder 3"/>
          <p:cNvSpPr>
            <a:spLocks noGrp="1"/>
          </p:cNvSpPr>
          <p:nvPr>
            <p:ph type="sldNum" sz="quarter" idx="10"/>
            <p:custDataLst>
              <p:tags r:id="rId3"/>
            </p:custDataLst>
          </p:nvPr>
        </p:nvSpPr>
        <p:spPr>
          <a:noFill/>
        </p:spPr>
        <p:txBody>
          <a:bodyPr/>
          <a:lstStyle>
            <a:lvl1pPr eaLnBrk="0" hangingPunct="0">
              <a:spcBef>
                <a:spcPct val="20000"/>
              </a:spcBef>
              <a:buClr>
                <a:srgbClr val="63A6B0"/>
              </a:buClr>
              <a:buFont typeface="Wingdings" pitchFamily="2" charset="2"/>
              <a:buChar char="§"/>
              <a:defRPr sz="3000">
                <a:solidFill>
                  <a:schemeClr val="tx1"/>
                </a:solidFill>
                <a:latin typeface="Arial" pitchFamily="34" charset="0"/>
                <a:ea typeface="MS PGothic" pitchFamily="34" charset="-128"/>
              </a:defRPr>
            </a:lvl1pPr>
            <a:lvl2pPr marL="742950" indent="-285750" eaLnBrk="0" hangingPunct="0">
              <a:spcBef>
                <a:spcPct val="20000"/>
              </a:spcBef>
              <a:buClr>
                <a:srgbClr val="FF0035"/>
              </a:buClr>
              <a:buFont typeface="Wingdings" pitchFamily="2" charset="2"/>
              <a:buChar char="§"/>
              <a:defRPr sz="2700">
                <a:solidFill>
                  <a:schemeClr val="tx1"/>
                </a:solidFill>
                <a:latin typeface="Arial" pitchFamily="34" charset="0"/>
                <a:ea typeface="MS PGothic" pitchFamily="34" charset="-128"/>
              </a:defRPr>
            </a:lvl2pPr>
            <a:lvl3pPr marL="1143000" indent="-228600" eaLnBrk="0" hangingPunct="0">
              <a:spcBef>
                <a:spcPct val="20000"/>
              </a:spcBef>
              <a:buClr>
                <a:srgbClr val="C7D19E"/>
              </a:buClr>
              <a:buFont typeface="Wingdings" pitchFamily="2" charset="2"/>
              <a:buChar char="§"/>
              <a:defRPr sz="2400">
                <a:solidFill>
                  <a:schemeClr val="tx1"/>
                </a:solidFill>
                <a:latin typeface="Arial" pitchFamily="34" charset="0"/>
                <a:ea typeface="MS PGothic" pitchFamily="34" charset="-128"/>
              </a:defRPr>
            </a:lvl3pPr>
            <a:lvl4pPr marL="16002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4pPr>
            <a:lvl5pPr marL="2057400" indent="-228600" eaLnBrk="0" hangingPunct="0">
              <a:spcBef>
                <a:spcPct val="20000"/>
              </a:spcBef>
              <a:buFont typeface="Wingdings" pitchFamily="2" charset="2"/>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Arial" pitchFamily="34" charset="0"/>
                <a:ea typeface="MS PGothic" pitchFamily="34" charset="-128"/>
              </a:defRPr>
            </a:lvl9pPr>
          </a:lstStyle>
          <a:p>
            <a:pPr eaLnBrk="1" fontAlgn="base" hangingPunct="1">
              <a:spcBef>
                <a:spcPct val="0"/>
              </a:spcBef>
              <a:spcAft>
                <a:spcPct val="0"/>
              </a:spcAft>
              <a:buClrTx/>
              <a:buFontTx/>
              <a:buNone/>
            </a:pPr>
            <a:fld id="{94BAA095-03B1-422C-9C29-9CFBE8BED3E1}" type="slidenum">
              <a:rPr lang="en-US" altLang="en-US" sz="1000" smtClean="0">
                <a:solidFill>
                  <a:srgbClr val="7C6A55"/>
                </a:solidFill>
              </a:rPr>
              <a:pPr eaLnBrk="1" fontAlgn="base" hangingPunct="1">
                <a:spcBef>
                  <a:spcPct val="0"/>
                </a:spcBef>
                <a:spcAft>
                  <a:spcPct val="0"/>
                </a:spcAft>
                <a:buClrTx/>
                <a:buFontTx/>
                <a:buNone/>
              </a:pPr>
              <a:t>1</a:t>
            </a:fld>
            <a:endParaRPr lang="en-US" altLang="en-US" sz="1000" smtClean="0">
              <a:solidFill>
                <a:srgbClr val="7C6A55"/>
              </a:solidFill>
            </a:endParaRPr>
          </a:p>
        </p:txBody>
      </p:sp>
    </p:spTree>
    <p:extLst>
      <p:ext uri="{BB962C8B-B14F-4D97-AF65-F5344CB8AC3E}">
        <p14:creationId xmlns:p14="http://schemas.microsoft.com/office/powerpoint/2010/main" val="3637154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custDataLst>
              <p:tags r:id="rId1"/>
            </p:custDataLst>
          </p:nvPr>
        </p:nvSpPr>
        <p:spPr/>
        <p:txBody>
          <a:bodyPr/>
          <a:lstStyle/>
          <a:p>
            <a:r>
              <a:rPr lang="fr-CA" dirty="0" smtClean="0"/>
              <a:t>Créer une impulsion</a:t>
            </a:r>
            <a:endParaRPr lang="fr-CA" dirty="0"/>
          </a:p>
        </p:txBody>
      </p:sp>
      <p:sp>
        <p:nvSpPr>
          <p:cNvPr id="7" name="Content Placeholder 6"/>
          <p:cNvSpPr>
            <a:spLocks noGrp="1"/>
          </p:cNvSpPr>
          <p:nvPr>
            <p:ph idx="1"/>
            <p:custDataLst>
              <p:tags r:id="rId2"/>
            </p:custDataLst>
          </p:nvPr>
        </p:nvSpPr>
        <p:spPr/>
        <p:txBody>
          <a:bodyPr/>
          <a:lstStyle/>
          <a:p>
            <a:r>
              <a:rPr lang="fr-CA" dirty="0" smtClean="0"/>
              <a:t>Vidéo sur les premières </a:t>
            </a:r>
            <a:r>
              <a:rPr lang="fr-CA" smtClean="0"/>
              <a:t>personnes ralliées</a:t>
            </a:r>
            <a:endParaRPr lang="fr-CA" dirty="0"/>
          </a:p>
        </p:txBody>
      </p:sp>
      <p:sp>
        <p:nvSpPr>
          <p:cNvPr id="5" name="Slide Number Placeholder 4"/>
          <p:cNvSpPr>
            <a:spLocks noGrp="1"/>
          </p:cNvSpPr>
          <p:nvPr>
            <p:ph type="sldNum" sz="quarter" idx="10"/>
            <p:custDataLst>
              <p:tags r:id="rId3"/>
            </p:custDataLst>
          </p:nvPr>
        </p:nvSpPr>
        <p:spPr/>
        <p:txBody>
          <a:bodyPr/>
          <a:lstStyle/>
          <a:p>
            <a:pPr>
              <a:defRPr/>
            </a:pPr>
            <a:fld id="{F7A2F7CA-5D9D-4AFC-9F83-5D524AEB52C3}" type="slidenum">
              <a:rPr lang="fr-CA" smtClean="0"/>
              <a:pPr>
                <a:defRPr/>
              </a:pPr>
              <a:t>10</a:t>
            </a:fld>
            <a:endParaRPr lang="fr-CA"/>
          </a:p>
        </p:txBody>
      </p:sp>
    </p:spTree>
    <p:extLst>
      <p:ext uri="{BB962C8B-B14F-4D97-AF65-F5344CB8AC3E}">
        <p14:creationId xmlns:p14="http://schemas.microsoft.com/office/powerpoint/2010/main" val="1470537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sldNum" sz="quarter" idx="10"/>
            <p:custDataLst>
              <p:tags r:id="rId1"/>
            </p:custDataLst>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eaLnBrk="1" hangingPunct="1">
              <a:spcBef>
                <a:spcPct val="0"/>
              </a:spcBef>
              <a:buClrTx/>
              <a:buSzTx/>
            </a:pPr>
            <a:fld id="{BBD463DC-8A31-47D2-BA67-FBCE05DE6F74}" type="slidenum">
              <a:rPr lang="en-CA" altLang="en-US" sz="1000" smtClean="0">
                <a:ea typeface="Geneva"/>
                <a:cs typeface="Geneva"/>
              </a:rPr>
              <a:pPr eaLnBrk="1" hangingPunct="1">
                <a:spcBef>
                  <a:spcPct val="0"/>
                </a:spcBef>
                <a:buClrTx/>
                <a:buSzTx/>
              </a:pPr>
              <a:t>11</a:t>
            </a:fld>
            <a:endParaRPr lang="en-CA" altLang="en-US" sz="1000" smtClean="0">
              <a:ea typeface="Geneva"/>
              <a:cs typeface="Geneva"/>
            </a:endParaRPr>
          </a:p>
        </p:txBody>
      </p:sp>
      <p:sp>
        <p:nvSpPr>
          <p:cNvPr id="72707" name="Rectangle 5"/>
          <p:cNvSpPr txBox="1">
            <a:spLocks noGrp="1" noChangeArrowheads="1"/>
          </p:cNvSpPr>
          <p:nvPr>
            <p:custDataLst>
              <p:tags r:id="rId2"/>
            </p:custDataLst>
          </p:nvPr>
        </p:nvSpPr>
        <p:spPr bwMode="auto">
          <a:xfrm>
            <a:off x="67056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b"/>
          <a:lstStyle>
            <a:lvl1pPr defTabSz="449263"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itchFamily="34" charset="0"/>
                <a:ea typeface="MS PGothic" pitchFamily="34" charset="-128"/>
              </a:defRPr>
            </a:lvl9pPr>
          </a:lstStyle>
          <a:p>
            <a:pPr algn="r">
              <a:spcBef>
                <a:spcPct val="0"/>
              </a:spcBef>
            </a:pPr>
            <a:fld id="{8F384187-47D4-4D11-9EAE-18176F4DDE8D}" type="slidenum">
              <a:rPr lang="en-CA" altLang="en-US" sz="1000">
                <a:ea typeface="Geneva"/>
              </a:rPr>
              <a:pPr algn="r">
                <a:spcBef>
                  <a:spcPct val="0"/>
                </a:spcBef>
              </a:pPr>
              <a:t>11</a:t>
            </a:fld>
            <a:endParaRPr lang="en-CA" altLang="en-US" sz="1000">
              <a:ea typeface="Geneva"/>
            </a:endParaRPr>
          </a:p>
        </p:txBody>
      </p:sp>
      <p:sp>
        <p:nvSpPr>
          <p:cNvPr id="72708" name="Slide Number Placeholder 3"/>
          <p:cNvSpPr txBox="1">
            <a:spLocks noGrp="1"/>
          </p:cNvSpPr>
          <p:nvPr>
            <p:custDataLst>
              <p:tags r:id="rId3"/>
            </p:custDataLst>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49263" eaLnBrk="0" hangingPunct="0">
              <a:spcBef>
                <a:spcPts val="750"/>
              </a:spcBef>
              <a:buClr>
                <a:srgbClr val="000000"/>
              </a:buClr>
              <a:buSzPct val="100000"/>
              <a:buFont typeface="Times New Roman" pitchFamily="18" charset="0"/>
              <a:defRPr sz="3000">
                <a:solidFill>
                  <a:srgbClr val="000000"/>
                </a:solidFill>
                <a:latin typeface="Arial" pitchFamily="34" charset="0"/>
                <a:ea typeface="MS PGothic" pitchFamily="34" charset="-128"/>
              </a:defRPr>
            </a:lvl1pPr>
            <a:lvl2pPr marL="742950" indent="-285750" defTabSz="449263" eaLnBrk="0" hangingPunct="0">
              <a:spcBef>
                <a:spcPts val="675"/>
              </a:spcBef>
              <a:buClr>
                <a:srgbClr val="000000"/>
              </a:buClr>
              <a:buSzPct val="100000"/>
              <a:buFont typeface="Times New Roman" pitchFamily="18" charset="0"/>
              <a:defRPr sz="2700">
                <a:solidFill>
                  <a:srgbClr val="000000"/>
                </a:solidFill>
                <a:latin typeface="Arial" pitchFamily="34" charset="0"/>
                <a:ea typeface="MS PGothic" pitchFamily="34" charset="-128"/>
              </a:defRPr>
            </a:lvl2pPr>
            <a:lvl3pPr marL="1143000" indent="-228600" defTabSz="449263" eaLnBrk="0" hangingPunct="0">
              <a:spcBef>
                <a:spcPts val="600"/>
              </a:spcBef>
              <a:buClr>
                <a:srgbClr val="000000"/>
              </a:buClr>
              <a:buSzPct val="100000"/>
              <a:buFont typeface="Times New Roman" pitchFamily="18" charset="0"/>
              <a:defRPr sz="2400">
                <a:solidFill>
                  <a:srgbClr val="000000"/>
                </a:solidFill>
                <a:latin typeface="Arial" pitchFamily="34" charset="0"/>
                <a:ea typeface="MS PGothic" pitchFamily="34" charset="-128"/>
              </a:defRPr>
            </a:lvl3pPr>
            <a:lvl4pPr marL="16002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4pPr>
            <a:lvl5pPr marL="2057400" indent="-228600" defTabSz="449263" eaLnBrk="0" hangingPunct="0">
              <a:spcBef>
                <a:spcPts val="500"/>
              </a:spcBef>
              <a:buClr>
                <a:srgbClr val="000000"/>
              </a:buClr>
              <a:buSzPct val="100000"/>
              <a:buFont typeface="Times New Roman" pitchFamily="18" charset="0"/>
              <a:defRPr sz="2000">
                <a:solidFill>
                  <a:srgbClr val="000000"/>
                </a:solidFill>
                <a:latin typeface="Arial" pitchFamily="34" charset="0"/>
                <a:ea typeface="MS PGothic" pitchFamily="34" charset="-128"/>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pitchFamily="34" charset="0"/>
                <a:ea typeface="MS PGothic" pitchFamily="34" charset="-128"/>
              </a:defRPr>
            </a:lvl9pPr>
          </a:lstStyle>
          <a:p>
            <a:pPr algn="r">
              <a:spcBef>
                <a:spcPct val="0"/>
              </a:spcBef>
            </a:pPr>
            <a:endParaRPr lang="en-CA" altLang="en-US" sz="1000">
              <a:ea typeface="Geneva"/>
              <a:cs typeface="Geneva"/>
            </a:endParaRPr>
          </a:p>
        </p:txBody>
      </p:sp>
      <p:pic>
        <p:nvPicPr>
          <p:cNvPr id="72709" name="Content Placeholder 4" descr="questions.jpg"/>
          <p:cNvPicPr>
            <a:picLocks noGrp="1" noChangeAspect="1"/>
          </p:cNvPicPr>
          <p:nvPr>
            <p:ph idx="4294967295"/>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a:xfrm>
            <a:off x="3563938" y="3068638"/>
            <a:ext cx="1924050" cy="1804987"/>
          </a:xfrm>
        </p:spPr>
      </p:pic>
      <p:sp>
        <p:nvSpPr>
          <p:cNvPr id="6" name="TextBox 5"/>
          <p:cNvSpPr txBox="1"/>
          <p:nvPr/>
        </p:nvSpPr>
        <p:spPr>
          <a:xfrm>
            <a:off x="35496" y="4941168"/>
            <a:ext cx="9001000" cy="923330"/>
          </a:xfrm>
          <a:prstGeom prst="rect">
            <a:avLst/>
          </a:prstGeom>
          <a:noFill/>
        </p:spPr>
        <p:txBody>
          <a:bodyPr wrap="square" rtlCol="0">
            <a:spAutoFit/>
          </a:bodyPr>
          <a:lstStyle/>
          <a:p>
            <a:r>
              <a:rPr lang="fr-FR" dirty="0"/>
              <a:t>Merci </a:t>
            </a:r>
            <a:r>
              <a:rPr lang="fr-FR" dirty="0" smtClean="0"/>
              <a:t>au Réseau interministériel du changement organisationnel pour des </a:t>
            </a:r>
            <a:r>
              <a:rPr lang="fr-FR" dirty="0"/>
              <a:t>matériaux dans cette </a:t>
            </a:r>
            <a:r>
              <a:rPr lang="fr-FR" dirty="0" smtClean="0"/>
              <a:t>présentation</a:t>
            </a:r>
          </a:p>
          <a:p>
            <a:r>
              <a:rPr lang="en-US" dirty="0" smtClean="0">
                <a:hlinkClick r:id="rId8"/>
              </a:rPr>
              <a:t>http://www.gcpedia.gc.ca/wiki/Changement_organisationnel_-_Organizational_Change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title"/>
            <p:custDataLst>
              <p:tags r:id="rId1"/>
            </p:custDataLst>
          </p:nvPr>
        </p:nvSpPr>
        <p:spPr/>
        <p:txBody>
          <a:bodyPr/>
          <a:lstStyle/>
          <a:p>
            <a:r>
              <a:rPr lang="fr-CA" altLang="en-US" dirty="0" smtClean="0"/>
              <a:t>Ordre du jour</a:t>
            </a:r>
          </a:p>
        </p:txBody>
      </p:sp>
      <p:sp>
        <p:nvSpPr>
          <p:cNvPr id="41987" name="Content Placeholder 5"/>
          <p:cNvSpPr>
            <a:spLocks noGrp="1"/>
          </p:cNvSpPr>
          <p:nvPr>
            <p:ph idx="1"/>
            <p:custDataLst>
              <p:tags r:id="rId2"/>
            </p:custDataLst>
          </p:nvPr>
        </p:nvSpPr>
        <p:spPr/>
        <p:txBody>
          <a:bodyPr/>
          <a:lstStyle/>
          <a:p>
            <a:r>
              <a:rPr lang="fr-CA" altLang="en-US" dirty="0" smtClean="0"/>
              <a:t>Signification du changement</a:t>
            </a:r>
          </a:p>
          <a:p>
            <a:r>
              <a:rPr lang="fr-CA" altLang="en-US" dirty="0" smtClean="0"/>
              <a:t>Gestion du changement</a:t>
            </a:r>
          </a:p>
          <a:p>
            <a:r>
              <a:rPr lang="fr-CA" altLang="en-US" dirty="0" smtClean="0"/>
              <a:t>Gestion du changement et schématisation du processus</a:t>
            </a:r>
          </a:p>
          <a:p>
            <a:endParaRPr lang="fr-CA" altLang="en-US" dirty="0" smtClean="0"/>
          </a:p>
        </p:txBody>
      </p:sp>
      <p:sp>
        <p:nvSpPr>
          <p:cNvPr id="4" name="Slide Number Placeholder 3"/>
          <p:cNvSpPr>
            <a:spLocks noGrp="1"/>
          </p:cNvSpPr>
          <p:nvPr>
            <p:ph type="sldNum" sz="quarter" idx="10"/>
            <p:custDataLst>
              <p:tags r:id="rId3"/>
            </p:custDataLst>
          </p:nvPr>
        </p:nvSpPr>
        <p:spPr/>
        <p:txBody>
          <a:bodyPr/>
          <a:lstStyle/>
          <a:p>
            <a:pPr>
              <a:defRPr/>
            </a:pPr>
            <a:fld id="{69664149-F9F4-433D-84E6-8F733536E7E6}" type="slidenum">
              <a:rPr lang="fr-CA" smtClean="0"/>
              <a:pPr>
                <a:defRPr/>
              </a:pPr>
              <a:t>2</a:t>
            </a:fld>
            <a:endParaRPr lang="fr-C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043609" y="1447800"/>
            <a:ext cx="7848872" cy="1143000"/>
          </a:xfrm>
        </p:spPr>
        <p:txBody>
          <a:bodyPr/>
          <a:lstStyle/>
          <a:p>
            <a:r>
              <a:rPr lang="fr-CA" dirty="0" smtClean="0"/>
              <a:t>Signification du changement</a:t>
            </a:r>
            <a:endParaRPr lang="fr-CA" dirty="0"/>
          </a:p>
        </p:txBody>
      </p:sp>
      <p:sp>
        <p:nvSpPr>
          <p:cNvPr id="3" name="Content Placeholder 2"/>
          <p:cNvSpPr>
            <a:spLocks noGrp="1"/>
          </p:cNvSpPr>
          <p:nvPr>
            <p:ph idx="1"/>
            <p:custDataLst>
              <p:tags r:id="rId2"/>
            </p:custDataLst>
          </p:nvPr>
        </p:nvSpPr>
        <p:spPr/>
        <p:txBody>
          <a:bodyPr/>
          <a:lstStyle/>
          <a:p>
            <a:r>
              <a:rPr lang="fr-CA" dirty="0" smtClean="0"/>
              <a:t>Que pensez-vous de :</a:t>
            </a:r>
          </a:p>
          <a:p>
            <a:pPr lvl="1"/>
            <a:r>
              <a:rPr lang="fr-CA" dirty="0" smtClean="0"/>
              <a:t>NOVA?</a:t>
            </a:r>
          </a:p>
          <a:p>
            <a:pPr lvl="1"/>
            <a:r>
              <a:rPr lang="fr-CA" dirty="0" smtClean="0"/>
              <a:t>Revitalisation du milieu de travail?</a:t>
            </a:r>
          </a:p>
          <a:p>
            <a:pPr lvl="1"/>
            <a:r>
              <a:rPr lang="fr-CA" dirty="0" smtClean="0"/>
              <a:t>Nouveau centre des services de paye?</a:t>
            </a:r>
          </a:p>
          <a:p>
            <a:pPr lvl="1"/>
            <a:endParaRPr lang="fr-CA" dirty="0"/>
          </a:p>
        </p:txBody>
      </p:sp>
      <p:sp>
        <p:nvSpPr>
          <p:cNvPr id="4" name="Slide Number Placeholder 3"/>
          <p:cNvSpPr>
            <a:spLocks noGrp="1"/>
          </p:cNvSpPr>
          <p:nvPr>
            <p:ph type="sldNum" sz="quarter" idx="10"/>
            <p:custDataLst>
              <p:tags r:id="rId3"/>
            </p:custDataLst>
          </p:nvPr>
        </p:nvSpPr>
        <p:spPr/>
        <p:txBody>
          <a:bodyPr/>
          <a:lstStyle/>
          <a:p>
            <a:pPr>
              <a:defRPr/>
            </a:pPr>
            <a:fld id="{35EF9BB1-945F-439D-9E7C-CC3861AB3A2F}" type="slidenum">
              <a:rPr lang="fr-CA" smtClean="0"/>
              <a:pPr>
                <a:defRPr/>
              </a:pPr>
              <a:t>3</a:t>
            </a:fld>
            <a:endParaRPr lang="fr-CA"/>
          </a:p>
        </p:txBody>
      </p:sp>
    </p:spTree>
    <p:extLst>
      <p:ext uri="{BB962C8B-B14F-4D97-AF65-F5344CB8AC3E}">
        <p14:creationId xmlns:p14="http://schemas.microsoft.com/office/powerpoint/2010/main" val="62912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custDataLst>
              <p:tags r:id="rId1"/>
            </p:custDataLst>
          </p:nvPr>
        </p:nvPicPr>
        <p:blipFill>
          <a:blip r:embed="rId7" cstate="print"/>
          <a:srcRect/>
          <a:stretch>
            <a:fillRect/>
          </a:stretch>
        </p:blipFill>
        <p:spPr bwMode="auto">
          <a:xfrm>
            <a:off x="1043608" y="2420653"/>
            <a:ext cx="7272808" cy="3960675"/>
          </a:xfrm>
          <a:prstGeom prst="rect">
            <a:avLst/>
          </a:prstGeom>
          <a:noFill/>
          <a:ln w="9525">
            <a:noFill/>
            <a:miter lim="800000"/>
            <a:headEnd/>
            <a:tailEnd/>
          </a:ln>
        </p:spPr>
      </p:pic>
      <p:sp>
        <p:nvSpPr>
          <p:cNvPr id="4" name="Title 3"/>
          <p:cNvSpPr>
            <a:spLocks noGrp="1"/>
          </p:cNvSpPr>
          <p:nvPr>
            <p:ph type="title"/>
            <p:custDataLst>
              <p:tags r:id="rId2"/>
            </p:custDataLst>
          </p:nvPr>
        </p:nvSpPr>
        <p:spPr>
          <a:xfrm>
            <a:off x="755576" y="1447800"/>
            <a:ext cx="7855024" cy="1143000"/>
          </a:xfrm>
        </p:spPr>
        <p:txBody>
          <a:bodyPr/>
          <a:lstStyle/>
          <a:p>
            <a:r>
              <a:rPr lang="fr-CA" dirty="0" smtClean="0"/>
              <a:t>Signification du changement</a:t>
            </a:r>
            <a:endParaRPr lang="fr-CA" dirty="0"/>
          </a:p>
        </p:txBody>
      </p:sp>
      <p:sp>
        <p:nvSpPr>
          <p:cNvPr id="5" name="TextBox 4"/>
          <p:cNvSpPr txBox="1"/>
          <p:nvPr>
            <p:custDataLst>
              <p:tags r:id="rId3"/>
            </p:custDataLst>
          </p:nvPr>
        </p:nvSpPr>
        <p:spPr>
          <a:xfrm>
            <a:off x="2915816" y="2793702"/>
            <a:ext cx="3096344" cy="1477328"/>
          </a:xfrm>
          <a:prstGeom prst="rect">
            <a:avLst/>
          </a:prstGeom>
          <a:noFill/>
        </p:spPr>
        <p:txBody>
          <a:bodyPr wrap="square" rtlCol="0">
            <a:spAutoFit/>
          </a:bodyPr>
          <a:lstStyle/>
          <a:p>
            <a:pPr algn="ctr"/>
            <a:r>
              <a:rPr lang="fr-CA" i="1" dirty="0" smtClean="0"/>
              <a:t>Le changement ressemble aux autres processus humains dynamiques, comme le chagrin ou le travail en équipe</a:t>
            </a:r>
            <a:endParaRPr lang="fr-CA" i="1" dirty="0"/>
          </a:p>
        </p:txBody>
      </p:sp>
      <p:sp>
        <p:nvSpPr>
          <p:cNvPr id="6" name="TextBox 6"/>
          <p:cNvSpPr txBox="1">
            <a:spLocks noChangeArrowheads="1"/>
          </p:cNvSpPr>
          <p:nvPr>
            <p:custDataLst>
              <p:tags r:id="rId4"/>
            </p:custDataLst>
          </p:nvPr>
        </p:nvSpPr>
        <p:spPr bwMode="auto">
          <a:xfrm>
            <a:off x="827584" y="6505401"/>
            <a:ext cx="3167062" cy="307777"/>
          </a:xfrm>
          <a:prstGeom prst="rect">
            <a:avLst/>
          </a:prstGeom>
          <a:noFill/>
          <a:ln w="9525">
            <a:noFill/>
            <a:miter lim="800000"/>
            <a:headEnd/>
            <a:tailEnd/>
          </a:ln>
        </p:spPr>
        <p:txBody>
          <a:bodyPr>
            <a:spAutoFit/>
          </a:bodyPr>
          <a:lstStyle/>
          <a:p>
            <a:r>
              <a:rPr lang="fr-CA" sz="1400" dirty="0" smtClean="0">
                <a:latin typeface="Calibri" pitchFamily="34" charset="0"/>
              </a:rPr>
              <a:t>*Adaptation du modèle Williams-Bridges</a:t>
            </a:r>
            <a:endParaRPr lang="fr-CA" sz="1400" dirty="0">
              <a:latin typeface="Calibri" pitchFamily="34" charset="0"/>
            </a:endParaRPr>
          </a:p>
        </p:txBody>
      </p:sp>
    </p:spTree>
    <p:extLst>
      <p:ext uri="{BB962C8B-B14F-4D97-AF65-F5344CB8AC3E}">
        <p14:creationId xmlns:p14="http://schemas.microsoft.com/office/powerpoint/2010/main" val="420058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fr-CA" smtClean="0"/>
              <a:t>Gestion du changement</a:t>
            </a:r>
            <a:endParaRPr lang="fr-CA"/>
          </a:p>
        </p:txBody>
      </p:sp>
      <p:sp>
        <p:nvSpPr>
          <p:cNvPr id="2" name="Content Placeholder 1"/>
          <p:cNvSpPr>
            <a:spLocks noGrp="1"/>
          </p:cNvSpPr>
          <p:nvPr>
            <p:ph sz="half" idx="1"/>
            <p:custDataLst>
              <p:tags r:id="rId2"/>
            </p:custDataLst>
          </p:nvPr>
        </p:nvSpPr>
        <p:spPr/>
        <p:txBody>
          <a:bodyPr>
            <a:normAutofit fontScale="77500" lnSpcReduction="20000"/>
          </a:bodyPr>
          <a:lstStyle/>
          <a:p>
            <a:pPr>
              <a:buNone/>
            </a:pPr>
            <a:r>
              <a:rPr lang="fr-CA" dirty="0" smtClean="0">
                <a:solidFill>
                  <a:prstClr val="black"/>
                </a:solidFill>
              </a:rPr>
              <a:t>Gestion du changement : </a:t>
            </a:r>
            <a:br>
              <a:rPr lang="fr-CA" dirty="0" smtClean="0">
                <a:solidFill>
                  <a:prstClr val="black"/>
                </a:solidFill>
              </a:rPr>
            </a:br>
            <a:r>
              <a:rPr lang="fr-CA" dirty="0" smtClean="0">
                <a:solidFill>
                  <a:prstClr val="black"/>
                </a:solidFill>
              </a:rPr>
              <a:t>Ensemble d’outils, de processus, de stratégies, de connaissances et de pratiques visant à répondre simultanément aux trois facettes du changement : </a:t>
            </a:r>
            <a:r>
              <a:rPr lang="fr-CA" sz="2900" b="1" dirty="0" smtClean="0">
                <a:solidFill>
                  <a:srgbClr val="4F81BD"/>
                </a:solidFill>
              </a:rPr>
              <a:t>contenu</a:t>
            </a:r>
            <a:r>
              <a:rPr lang="fr-CA" dirty="0" smtClean="0">
                <a:solidFill>
                  <a:prstClr val="black"/>
                </a:solidFill>
              </a:rPr>
              <a:t>, </a:t>
            </a:r>
            <a:r>
              <a:rPr lang="fr-CA" sz="2900" b="1" dirty="0" smtClean="0">
                <a:solidFill>
                  <a:srgbClr val="C00000"/>
                </a:solidFill>
              </a:rPr>
              <a:t>processus</a:t>
            </a:r>
            <a:r>
              <a:rPr lang="fr-CA" dirty="0" smtClean="0">
                <a:solidFill>
                  <a:prstClr val="black"/>
                </a:solidFill>
              </a:rPr>
              <a:t> et </a:t>
            </a:r>
            <a:r>
              <a:rPr lang="fr-CA" sz="2900" b="1" dirty="0" smtClean="0">
                <a:solidFill>
                  <a:schemeClr val="accent3">
                    <a:lumMod val="75000"/>
                  </a:schemeClr>
                </a:solidFill>
              </a:rPr>
              <a:t>personnes</a:t>
            </a:r>
            <a:r>
              <a:rPr lang="fr-CA" sz="2900" dirty="0" smtClean="0"/>
              <a:t>.</a:t>
            </a:r>
            <a:endParaRPr lang="fr-CA" dirty="0"/>
          </a:p>
        </p:txBody>
      </p:sp>
      <p:grpSp>
        <p:nvGrpSpPr>
          <p:cNvPr id="3" name="Groupe 4"/>
          <p:cNvGrpSpPr/>
          <p:nvPr>
            <p:custDataLst>
              <p:tags r:id="rId3"/>
            </p:custDataLst>
          </p:nvPr>
        </p:nvGrpSpPr>
        <p:grpSpPr>
          <a:xfrm>
            <a:off x="5014385" y="2652685"/>
            <a:ext cx="3672843" cy="3408421"/>
            <a:chOff x="3358327" y="2395884"/>
            <a:chExt cx="2444448" cy="2140398"/>
          </a:xfrm>
        </p:grpSpPr>
        <p:sp>
          <p:nvSpPr>
            <p:cNvPr id="6" name="Oval 9"/>
            <p:cNvSpPr/>
            <p:nvPr/>
          </p:nvSpPr>
          <p:spPr bwMode="auto">
            <a:xfrm>
              <a:off x="4445453" y="3178967"/>
              <a:ext cx="1071570" cy="1000132"/>
            </a:xfrm>
            <a:prstGeom prst="ellipse">
              <a:avLst/>
            </a:prstGeom>
            <a:solidFill>
              <a:schemeClr val="accent3">
                <a:lumMod val="75000"/>
                <a:alpha val="50000"/>
              </a:schemeClr>
            </a:solidFill>
            <a:ln w="9525" cap="flat" cmpd="sng" algn="ctr">
              <a:solidFill>
                <a:schemeClr val="accent3">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defTabSz="914400" eaLnBrk="0" hangingPunct="0"/>
              <a:endParaRPr lang="fr-CA" u="sng" smtClean="0">
                <a:solidFill>
                  <a:srgbClr val="92D050"/>
                </a:solidFill>
                <a:ea typeface="ＭＳ Ｐゴシック" pitchFamily="48" charset="-128"/>
              </a:endParaRPr>
            </a:p>
            <a:p>
              <a:pPr algn="r" defTabSz="914400" eaLnBrk="0" hangingPunct="0"/>
              <a:endParaRPr lang="fr-CA" u="sng" smtClean="0">
                <a:solidFill>
                  <a:srgbClr val="92D050"/>
                </a:solidFill>
                <a:ea typeface="ＭＳ Ｐゴシック" pitchFamily="48" charset="-128"/>
              </a:endParaRPr>
            </a:p>
          </p:txBody>
        </p:sp>
        <p:sp>
          <p:nvSpPr>
            <p:cNvPr id="7" name="Oval 10"/>
            <p:cNvSpPr/>
            <p:nvPr/>
          </p:nvSpPr>
          <p:spPr bwMode="auto">
            <a:xfrm>
              <a:off x="4088263" y="2678901"/>
              <a:ext cx="1071570" cy="1000132"/>
            </a:xfrm>
            <a:prstGeom prst="ellipse">
              <a:avLst/>
            </a:prstGeom>
            <a:solidFill>
              <a:srgbClr val="2D5C9D">
                <a:alpha val="50000"/>
              </a:srgbClr>
            </a:solidFill>
            <a:ln w="9525" cap="flat" cmpd="sng" algn="ctr">
              <a:solidFill>
                <a:srgbClr val="2D5C9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defTabSz="914400" eaLnBrk="0" hangingPunct="0"/>
              <a:endParaRPr lang="fr-CA" u="sng" smtClean="0">
                <a:solidFill>
                  <a:prstClr val="black"/>
                </a:solidFill>
                <a:ea typeface="ＭＳ Ｐゴシック" pitchFamily="48" charset="-128"/>
              </a:endParaRPr>
            </a:p>
            <a:p>
              <a:pPr algn="r" defTabSz="914400" eaLnBrk="0" hangingPunct="0"/>
              <a:endParaRPr lang="fr-CA" u="sng" smtClean="0">
                <a:solidFill>
                  <a:srgbClr val="C0504D">
                    <a:lumMod val="75000"/>
                  </a:srgbClr>
                </a:solidFill>
                <a:ea typeface="ＭＳ Ｐゴシック" pitchFamily="48" charset="-128"/>
              </a:endParaRPr>
            </a:p>
          </p:txBody>
        </p:sp>
        <p:sp>
          <p:nvSpPr>
            <p:cNvPr id="8" name="Oval 11"/>
            <p:cNvSpPr/>
            <p:nvPr/>
          </p:nvSpPr>
          <p:spPr bwMode="auto">
            <a:xfrm>
              <a:off x="3659635" y="3178967"/>
              <a:ext cx="1071570" cy="1000132"/>
            </a:xfrm>
            <a:prstGeom prst="ellipse">
              <a:avLst/>
            </a:prstGeom>
            <a:solidFill>
              <a:srgbClr val="C00000">
                <a:alpha val="50000"/>
              </a:srgbClr>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algn="r" eaLnBrk="0" hangingPunct="0"/>
              <a:endParaRPr lang="fr-CA" u="sng" smtClean="0">
                <a:solidFill>
                  <a:prstClr val="black"/>
                </a:solidFill>
                <a:ea typeface="ＭＳ Ｐゴシック" pitchFamily="48" charset="-128"/>
              </a:endParaRPr>
            </a:p>
            <a:p>
              <a:pPr algn="r" eaLnBrk="0" hangingPunct="0"/>
              <a:endParaRPr lang="fr-CA" u="sng" smtClean="0">
                <a:solidFill>
                  <a:prstClr val="black"/>
                </a:solidFill>
                <a:ea typeface="ＭＳ Ｐゴシック" pitchFamily="48" charset="-128"/>
              </a:endParaRPr>
            </a:p>
          </p:txBody>
        </p:sp>
        <p:sp>
          <p:nvSpPr>
            <p:cNvPr id="9" name="ZoneTexte 9"/>
            <p:cNvSpPr txBox="1">
              <a:spLocks noChangeArrowheads="1"/>
            </p:cNvSpPr>
            <p:nvPr/>
          </p:nvSpPr>
          <p:spPr bwMode="auto">
            <a:xfrm>
              <a:off x="4445453" y="4179099"/>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fr-CA" sz="1600" b="1" u="sng" kern="0" dirty="0" smtClean="0">
                  <a:solidFill>
                    <a:schemeClr val="accent3">
                      <a:lumMod val="75000"/>
                    </a:schemeClr>
                  </a:solidFill>
                  <a:latin typeface="Calibri"/>
                </a:rPr>
                <a:t>Personnes</a:t>
              </a:r>
              <a:endParaRPr lang="fr-CA" b="1" u="sng" kern="0" dirty="0">
                <a:solidFill>
                  <a:schemeClr val="accent3">
                    <a:lumMod val="75000"/>
                  </a:schemeClr>
                </a:solidFill>
                <a:latin typeface="Calibri"/>
              </a:endParaRPr>
            </a:p>
          </p:txBody>
        </p:sp>
        <p:sp>
          <p:nvSpPr>
            <p:cNvPr id="10" name="ZoneTexte 10"/>
            <p:cNvSpPr txBox="1">
              <a:spLocks noChangeArrowheads="1"/>
            </p:cNvSpPr>
            <p:nvPr/>
          </p:nvSpPr>
          <p:spPr bwMode="auto">
            <a:xfrm>
              <a:off x="3358327" y="4179099"/>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fr-CA" sz="1600" b="1" u="sng" kern="0" dirty="0" smtClean="0">
                  <a:solidFill>
                    <a:srgbClr val="C00000"/>
                  </a:solidFill>
                  <a:latin typeface="Calibri"/>
                </a:rPr>
                <a:t>Processus</a:t>
              </a:r>
              <a:endParaRPr lang="fr-CA" sz="1600" b="1" u="sng" kern="0" dirty="0">
                <a:solidFill>
                  <a:srgbClr val="C00000"/>
                </a:solidFill>
                <a:latin typeface="Calibri"/>
              </a:endParaRPr>
            </a:p>
          </p:txBody>
        </p:sp>
        <p:sp>
          <p:nvSpPr>
            <p:cNvPr id="11" name="ZoneTexte 11"/>
            <p:cNvSpPr txBox="1">
              <a:spLocks noChangeArrowheads="1"/>
            </p:cNvSpPr>
            <p:nvPr/>
          </p:nvSpPr>
          <p:spPr bwMode="auto">
            <a:xfrm>
              <a:off x="3945387" y="2395884"/>
              <a:ext cx="1357322" cy="357183"/>
            </a:xfrm>
            <a:prstGeom prst="rect">
              <a:avLst/>
            </a:prstGeom>
            <a:noFill/>
            <a:ln w="9525">
              <a:noFill/>
              <a:miter lim="800000"/>
              <a:headEnd/>
              <a:tailEnd/>
            </a:ln>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a:lstStyle>
            <a:p>
              <a:pPr marL="533400" indent="-533400" algn="ctr" eaLnBrk="0" hangingPunct="0">
                <a:spcBef>
                  <a:spcPct val="20000"/>
                </a:spcBef>
                <a:defRPr/>
              </a:pPr>
              <a:r>
                <a:rPr lang="fr-CA" sz="1600" b="1" u="sng" kern="0" dirty="0" smtClean="0">
                  <a:solidFill>
                    <a:srgbClr val="2D5C9D"/>
                  </a:solidFill>
                  <a:latin typeface="Calibri"/>
                </a:rPr>
                <a:t>Contenus</a:t>
              </a:r>
              <a:endParaRPr lang="fr-CA" b="1" u="sng" kern="0" dirty="0">
                <a:solidFill>
                  <a:srgbClr val="2D5C9D"/>
                </a:solidFill>
                <a:latin typeface="Calibri"/>
              </a:endParaRPr>
            </a:p>
          </p:txBody>
        </p:sp>
      </p:grpSp>
    </p:spTree>
    <p:extLst>
      <p:ext uri="{BB962C8B-B14F-4D97-AF65-F5344CB8AC3E}">
        <p14:creationId xmlns:p14="http://schemas.microsoft.com/office/powerpoint/2010/main" val="3360914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normAutofit/>
          </a:bodyPr>
          <a:lstStyle/>
          <a:p>
            <a:r>
              <a:rPr lang="fr-CA" sz="2000" dirty="0" smtClean="0"/>
              <a:t>Exemple – Fusion de deux organisations : </a:t>
            </a:r>
            <a:endParaRPr lang="fr-CA" dirty="0"/>
          </a:p>
        </p:txBody>
      </p:sp>
      <p:sp>
        <p:nvSpPr>
          <p:cNvPr id="2" name="Content Placeholder 1"/>
          <p:cNvSpPr>
            <a:spLocks noGrp="1"/>
          </p:cNvSpPr>
          <p:nvPr>
            <p:ph idx="1"/>
            <p:custDataLst>
              <p:tags r:id="rId2"/>
            </p:custDataLst>
          </p:nvPr>
        </p:nvSpPr>
        <p:spPr>
          <a:xfrm>
            <a:off x="696280" y="1975339"/>
            <a:ext cx="7391400" cy="949606"/>
          </a:xfrm>
        </p:spPr>
        <p:txBody>
          <a:bodyPr>
            <a:normAutofit/>
          </a:bodyPr>
          <a:lstStyle/>
          <a:p>
            <a:r>
              <a:rPr lang="fr-CA" sz="1800" dirty="0" smtClean="0"/>
              <a:t>La gestion du changement se rapporte à la capacité avec laquelle le changement est géré en ce qui a trait à la participation des personnes touchées et au soutien qui leur est offert.  </a:t>
            </a:r>
          </a:p>
          <a:p>
            <a:endParaRPr lang="fr-CA" sz="1050" dirty="0" smtClean="0"/>
          </a:p>
          <a:p>
            <a:endParaRPr lang="fr-CA" sz="1800" dirty="0"/>
          </a:p>
        </p:txBody>
      </p:sp>
      <p:grpSp>
        <p:nvGrpSpPr>
          <p:cNvPr id="3" name="Group 4"/>
          <p:cNvGrpSpPr/>
          <p:nvPr>
            <p:custDataLst>
              <p:tags r:id="rId3"/>
            </p:custDataLst>
          </p:nvPr>
        </p:nvGrpSpPr>
        <p:grpSpPr>
          <a:xfrm>
            <a:off x="1403648" y="3975737"/>
            <a:ext cx="5940293" cy="2570689"/>
            <a:chOff x="1403648" y="3934797"/>
            <a:chExt cx="6336704" cy="3643932"/>
          </a:xfrm>
        </p:grpSpPr>
        <p:cxnSp>
          <p:nvCxnSpPr>
            <p:cNvPr id="6" name="Straight Connector 5"/>
            <p:cNvCxnSpPr/>
            <p:nvPr/>
          </p:nvCxnSpPr>
          <p:spPr>
            <a:xfrm>
              <a:off x="1619672" y="4777293"/>
              <a:ext cx="5544616" cy="0"/>
            </a:xfrm>
            <a:prstGeom prst="line">
              <a:avLst/>
            </a:prstGeom>
            <a:ln w="19050">
              <a:solidFill>
                <a:schemeClr val="accent3">
                  <a:lumMod val="75000"/>
                </a:schemeClr>
              </a:solidFill>
              <a:prstDash val="lgDashDotDot"/>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noChangeArrowheads="1"/>
            </p:cNvPicPr>
            <p:nvPr/>
          </p:nvPicPr>
          <p:blipFill>
            <a:blip r:embed="rId10" cstate="print"/>
            <a:srcRect/>
            <a:stretch>
              <a:fillRect/>
            </a:stretch>
          </p:blipFill>
          <p:spPr bwMode="auto">
            <a:xfrm>
              <a:off x="1403648" y="4870901"/>
              <a:ext cx="830842" cy="869082"/>
            </a:xfrm>
            <a:prstGeom prst="rect">
              <a:avLst/>
            </a:prstGeom>
            <a:noFill/>
            <a:ln w="9525">
              <a:noFill/>
              <a:miter lim="800000"/>
              <a:headEnd/>
              <a:tailEnd/>
            </a:ln>
          </p:spPr>
        </p:pic>
        <p:pic>
          <p:nvPicPr>
            <p:cNvPr id="8" name="Picture 6"/>
            <p:cNvPicPr>
              <a:picLocks noChangeAspect="1" noChangeArrowheads="1"/>
            </p:cNvPicPr>
            <p:nvPr/>
          </p:nvPicPr>
          <p:blipFill>
            <a:blip r:embed="rId10" cstate="print"/>
            <a:srcRect/>
            <a:stretch>
              <a:fillRect/>
            </a:stretch>
          </p:blipFill>
          <p:spPr bwMode="auto">
            <a:xfrm>
              <a:off x="3347864" y="4870901"/>
              <a:ext cx="830842" cy="869082"/>
            </a:xfrm>
            <a:prstGeom prst="rect">
              <a:avLst/>
            </a:prstGeom>
            <a:noFill/>
            <a:ln w="9525">
              <a:noFill/>
              <a:miter lim="800000"/>
              <a:headEnd/>
              <a:tailEnd/>
            </a:ln>
          </p:spPr>
        </p:pic>
        <p:pic>
          <p:nvPicPr>
            <p:cNvPr id="9" name="Picture 6"/>
            <p:cNvPicPr>
              <a:picLocks noChangeAspect="1" noChangeArrowheads="1"/>
            </p:cNvPicPr>
            <p:nvPr/>
          </p:nvPicPr>
          <p:blipFill>
            <a:blip r:embed="rId10" cstate="print"/>
            <a:srcRect/>
            <a:stretch>
              <a:fillRect/>
            </a:stretch>
          </p:blipFill>
          <p:spPr bwMode="auto">
            <a:xfrm>
              <a:off x="4139952" y="4936182"/>
              <a:ext cx="830842" cy="869082"/>
            </a:xfrm>
            <a:prstGeom prst="rect">
              <a:avLst/>
            </a:prstGeom>
            <a:noFill/>
            <a:ln w="9525">
              <a:noFill/>
              <a:miter lim="800000"/>
              <a:headEnd/>
              <a:tailEnd/>
            </a:ln>
          </p:spPr>
        </p:pic>
        <p:pic>
          <p:nvPicPr>
            <p:cNvPr id="10" name="Picture 7"/>
            <p:cNvPicPr>
              <a:picLocks noChangeAspect="1" noChangeArrowheads="1"/>
            </p:cNvPicPr>
            <p:nvPr/>
          </p:nvPicPr>
          <p:blipFill>
            <a:blip r:embed="rId11" cstate="print"/>
            <a:srcRect/>
            <a:stretch>
              <a:fillRect/>
            </a:stretch>
          </p:blipFill>
          <p:spPr bwMode="auto">
            <a:xfrm>
              <a:off x="5580112" y="4852221"/>
              <a:ext cx="1763829" cy="882776"/>
            </a:xfrm>
            <a:prstGeom prst="rect">
              <a:avLst/>
            </a:prstGeom>
            <a:noFill/>
            <a:ln w="9525">
              <a:noFill/>
              <a:miter lim="800000"/>
              <a:headEnd/>
              <a:tailEnd/>
            </a:ln>
          </p:spPr>
        </p:pic>
        <p:sp>
          <p:nvSpPr>
            <p:cNvPr id="11" name="TextBox 10"/>
            <p:cNvSpPr txBox="1"/>
            <p:nvPr/>
          </p:nvSpPr>
          <p:spPr>
            <a:xfrm>
              <a:off x="1547664" y="5877272"/>
              <a:ext cx="6192688" cy="1701457"/>
            </a:xfrm>
            <a:prstGeom prst="rect">
              <a:avLst/>
            </a:prstGeom>
            <a:noFill/>
          </p:spPr>
          <p:txBody>
            <a:bodyPr wrap="square" rtlCol="0">
              <a:spAutoFit/>
            </a:bodyPr>
            <a:lstStyle/>
            <a:p>
              <a:r>
                <a:rPr lang="fr-CA" dirty="0" smtClean="0"/>
                <a:t>Gestion du changement : Soutenir les personnes touchées par les changements en tenant compte de leurs transitions particulières pour les aider à composer avec le changement de manière plus efficiente.</a:t>
              </a:r>
              <a:endParaRPr lang="fr-CA" dirty="0"/>
            </a:p>
          </p:txBody>
        </p:sp>
        <p:grpSp>
          <p:nvGrpSpPr>
            <p:cNvPr id="5" name="Group 100"/>
            <p:cNvGrpSpPr/>
            <p:nvPr/>
          </p:nvGrpSpPr>
          <p:grpSpPr>
            <a:xfrm>
              <a:off x="2123727" y="3934797"/>
              <a:ext cx="199293" cy="844062"/>
              <a:chOff x="3347863" y="3068960"/>
              <a:chExt cx="199293" cy="844062"/>
            </a:xfrm>
          </p:grpSpPr>
          <p:sp>
            <p:nvSpPr>
              <p:cNvPr id="26" name="Freeform 25"/>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5715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27" name="Freeform 26"/>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5715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12" name="Group 101"/>
            <p:cNvGrpSpPr/>
            <p:nvPr/>
          </p:nvGrpSpPr>
          <p:grpSpPr>
            <a:xfrm>
              <a:off x="3707904" y="3934797"/>
              <a:ext cx="199293" cy="844062"/>
              <a:chOff x="3347863" y="3068960"/>
              <a:chExt cx="199293" cy="844062"/>
            </a:xfrm>
          </p:grpSpPr>
          <p:sp>
            <p:nvSpPr>
              <p:cNvPr id="24" name="Freeform 23"/>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25" name="Freeform 24"/>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13" name="Group 104"/>
            <p:cNvGrpSpPr/>
            <p:nvPr/>
          </p:nvGrpSpPr>
          <p:grpSpPr>
            <a:xfrm>
              <a:off x="5652120" y="4006805"/>
              <a:ext cx="199293" cy="844062"/>
              <a:chOff x="3347863" y="3068960"/>
              <a:chExt cx="199293" cy="844062"/>
            </a:xfrm>
          </p:grpSpPr>
          <p:sp>
            <p:nvSpPr>
              <p:cNvPr id="22" name="Freeform 21"/>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23" name="Freeform 22"/>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14" name="Group 107"/>
            <p:cNvGrpSpPr/>
            <p:nvPr/>
          </p:nvGrpSpPr>
          <p:grpSpPr>
            <a:xfrm>
              <a:off x="6012160" y="4006805"/>
              <a:ext cx="199293" cy="844062"/>
              <a:chOff x="3347863" y="3068960"/>
              <a:chExt cx="199293" cy="844062"/>
            </a:xfrm>
          </p:grpSpPr>
          <p:sp>
            <p:nvSpPr>
              <p:cNvPr id="20" name="Freeform 19"/>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21" name="Freeform 20"/>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15" name="Group 110"/>
            <p:cNvGrpSpPr/>
            <p:nvPr/>
          </p:nvGrpSpPr>
          <p:grpSpPr>
            <a:xfrm>
              <a:off x="6372200" y="4006805"/>
              <a:ext cx="199293" cy="844062"/>
              <a:chOff x="3347863" y="3068960"/>
              <a:chExt cx="199293" cy="844062"/>
            </a:xfrm>
          </p:grpSpPr>
          <p:sp>
            <p:nvSpPr>
              <p:cNvPr id="18" name="Freeform 17"/>
              <p:cNvSpPr/>
              <p:nvPr/>
            </p:nvSpPr>
            <p:spPr>
              <a:xfrm>
                <a:off x="3347864" y="3068960"/>
                <a:ext cx="199292" cy="844062"/>
              </a:xfrm>
              <a:custGeom>
                <a:avLst/>
                <a:gdLst>
                  <a:gd name="connsiteX0" fmla="*/ 0 w 199292"/>
                  <a:gd name="connsiteY0" fmla="*/ 0 h 844062"/>
                  <a:gd name="connsiteX1" fmla="*/ 187569 w 199292"/>
                  <a:gd name="connsiteY1" fmla="*/ 410308 h 844062"/>
                  <a:gd name="connsiteX2" fmla="*/ 70338 w 199292"/>
                  <a:gd name="connsiteY2" fmla="*/ 844062 h 844062"/>
                </a:gdLst>
                <a:ahLst/>
                <a:cxnLst>
                  <a:cxn ang="0">
                    <a:pos x="connsiteX0" y="connsiteY0"/>
                  </a:cxn>
                  <a:cxn ang="0">
                    <a:pos x="connsiteX1" y="connsiteY1"/>
                  </a:cxn>
                  <a:cxn ang="0">
                    <a:pos x="connsiteX2" y="connsiteY2"/>
                  </a:cxn>
                </a:cxnLst>
                <a:rect l="l" t="t" r="r" b="b"/>
                <a:pathLst>
                  <a:path w="199292" h="844062">
                    <a:moveTo>
                      <a:pt x="0" y="0"/>
                    </a:moveTo>
                    <a:cubicBezTo>
                      <a:pt x="87923" y="134815"/>
                      <a:pt x="175846" y="269631"/>
                      <a:pt x="187569" y="410308"/>
                    </a:cubicBezTo>
                    <a:cubicBezTo>
                      <a:pt x="199292" y="550985"/>
                      <a:pt x="134815" y="697523"/>
                      <a:pt x="70338" y="844062"/>
                    </a:cubicBezTo>
                  </a:path>
                </a:pathLst>
              </a:custGeom>
              <a:ln w="76200">
                <a:solidFill>
                  <a:srgbClr val="77933C">
                    <a:alpha val="69804"/>
                  </a:srgb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9" name="Freeform 18"/>
              <p:cNvSpPr/>
              <p:nvPr/>
            </p:nvSpPr>
            <p:spPr>
              <a:xfrm>
                <a:off x="3347863" y="3068960"/>
                <a:ext cx="187569" cy="410308"/>
              </a:xfrm>
              <a:custGeom>
                <a:avLst/>
                <a:gdLst>
                  <a:gd name="connsiteX0" fmla="*/ 0 w 199292"/>
                  <a:gd name="connsiteY0" fmla="*/ 0 h 844062"/>
                  <a:gd name="connsiteX1" fmla="*/ 187569 w 199292"/>
                  <a:gd name="connsiteY1" fmla="*/ 410308 h 844062"/>
                  <a:gd name="connsiteX2" fmla="*/ 70338 w 199292"/>
                  <a:gd name="connsiteY2" fmla="*/ 844062 h 844062"/>
                  <a:gd name="connsiteX0" fmla="*/ 0 w 187569"/>
                  <a:gd name="connsiteY0" fmla="*/ 0 h 410308"/>
                  <a:gd name="connsiteX1" fmla="*/ 187569 w 187569"/>
                  <a:gd name="connsiteY1" fmla="*/ 410308 h 410308"/>
                </a:gdLst>
                <a:ahLst/>
                <a:cxnLst>
                  <a:cxn ang="0">
                    <a:pos x="connsiteX0" y="connsiteY0"/>
                  </a:cxn>
                  <a:cxn ang="0">
                    <a:pos x="connsiteX1" y="connsiteY1"/>
                  </a:cxn>
                </a:cxnLst>
                <a:rect l="l" t="t" r="r" b="b"/>
                <a:pathLst>
                  <a:path w="187569" h="410308">
                    <a:moveTo>
                      <a:pt x="0" y="0"/>
                    </a:moveTo>
                    <a:cubicBezTo>
                      <a:pt x="87923" y="134815"/>
                      <a:pt x="175846" y="269631"/>
                      <a:pt x="187569" y="410308"/>
                    </a:cubicBezTo>
                  </a:path>
                </a:pathLst>
              </a:custGeom>
              <a:ln w="76200">
                <a:solidFill>
                  <a:schemeClr val="accent2">
                    <a:lumMod val="60000"/>
                    <a:lumOff val="40000"/>
                    <a:alpha val="69804"/>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
          <p:nvSpPr>
            <p:cNvPr id="17" name="TextBox 16"/>
            <p:cNvSpPr txBox="1"/>
            <p:nvPr/>
          </p:nvSpPr>
          <p:spPr>
            <a:xfrm>
              <a:off x="4067944" y="4168162"/>
              <a:ext cx="1800200" cy="828914"/>
            </a:xfrm>
            <a:prstGeom prst="rect">
              <a:avLst/>
            </a:prstGeom>
            <a:noFill/>
          </p:spPr>
          <p:txBody>
            <a:bodyPr wrap="square" rtlCol="0">
              <a:spAutoFit/>
            </a:bodyPr>
            <a:lstStyle/>
            <a:p>
              <a:pPr algn="ctr"/>
              <a:r>
                <a:rPr lang="fr-CA" sz="1600" dirty="0" smtClean="0">
                  <a:solidFill>
                    <a:schemeClr val="accent3">
                      <a:lumMod val="75000"/>
                    </a:schemeClr>
                  </a:solidFill>
                </a:rPr>
                <a:t>Incidence sur les personnes</a:t>
              </a:r>
              <a:endParaRPr lang="fr-CA" sz="1600" dirty="0">
                <a:solidFill>
                  <a:schemeClr val="accent3">
                    <a:lumMod val="75000"/>
                  </a:schemeClr>
                </a:solidFill>
              </a:endParaRPr>
            </a:p>
          </p:txBody>
        </p:sp>
      </p:grpSp>
      <p:grpSp>
        <p:nvGrpSpPr>
          <p:cNvPr id="16" name="Group 27"/>
          <p:cNvGrpSpPr/>
          <p:nvPr>
            <p:custDataLst>
              <p:tags r:id="rId4"/>
            </p:custDataLst>
          </p:nvPr>
        </p:nvGrpSpPr>
        <p:grpSpPr>
          <a:xfrm>
            <a:off x="1696616" y="3509719"/>
            <a:ext cx="5251648" cy="700335"/>
            <a:chOff x="1840632" y="3140968"/>
            <a:chExt cx="5251648" cy="700335"/>
          </a:xfrm>
        </p:grpSpPr>
        <p:sp>
          <p:nvSpPr>
            <p:cNvPr id="29" name="TextBox 28"/>
            <p:cNvSpPr txBox="1"/>
            <p:nvPr/>
          </p:nvSpPr>
          <p:spPr>
            <a:xfrm>
              <a:off x="3923928" y="3502749"/>
              <a:ext cx="1800200" cy="338554"/>
            </a:xfrm>
            <a:prstGeom prst="rect">
              <a:avLst/>
            </a:prstGeom>
            <a:noFill/>
          </p:spPr>
          <p:txBody>
            <a:bodyPr wrap="square" rtlCol="0">
              <a:spAutoFit/>
            </a:bodyPr>
            <a:lstStyle/>
            <a:p>
              <a:r>
                <a:rPr lang="fr-CA" sz="1600" dirty="0" smtClean="0">
                  <a:solidFill>
                    <a:schemeClr val="accent2">
                      <a:lumMod val="75000"/>
                    </a:schemeClr>
                  </a:solidFill>
                </a:rPr>
                <a:t>Activités 1…n</a:t>
              </a:r>
              <a:endParaRPr lang="fr-CA" sz="1600" dirty="0">
                <a:solidFill>
                  <a:schemeClr val="accent2">
                    <a:lumMod val="75000"/>
                  </a:schemeClr>
                </a:solidFill>
              </a:endParaRPr>
            </a:p>
          </p:txBody>
        </p:sp>
        <p:grpSp>
          <p:nvGrpSpPr>
            <p:cNvPr id="28" name="Group 79"/>
            <p:cNvGrpSpPr/>
            <p:nvPr/>
          </p:nvGrpSpPr>
          <p:grpSpPr>
            <a:xfrm>
              <a:off x="1840632" y="3140968"/>
              <a:ext cx="5251648" cy="289773"/>
              <a:chOff x="1840632" y="3140968"/>
              <a:chExt cx="5251648" cy="289773"/>
            </a:xfrm>
          </p:grpSpPr>
          <p:cxnSp>
            <p:nvCxnSpPr>
              <p:cNvPr id="31" name="Straight Connector 30"/>
              <p:cNvCxnSpPr/>
              <p:nvPr/>
            </p:nvCxnSpPr>
            <p:spPr>
              <a:xfrm>
                <a:off x="18406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9930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2978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4502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6026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074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5983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5052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6576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26"/>
              <p:cNvCxnSpPr/>
              <p:nvPr/>
            </p:nvCxnSpPr>
            <p:spPr>
              <a:xfrm>
                <a:off x="39624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2672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724400"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496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9068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0592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3640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516488"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58011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5854824"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03731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300192" y="3142709"/>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156176"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228184"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37220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646912"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82940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092280" y="3140968"/>
                <a:ext cx="0" cy="288032"/>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0" name="Group 57"/>
          <p:cNvGrpSpPr/>
          <p:nvPr>
            <p:custDataLst>
              <p:tags r:id="rId5"/>
            </p:custDataLst>
          </p:nvPr>
        </p:nvGrpSpPr>
        <p:grpSpPr>
          <a:xfrm>
            <a:off x="467544" y="2852936"/>
            <a:ext cx="7128792" cy="1213102"/>
            <a:chOff x="611560" y="2484185"/>
            <a:chExt cx="7128792" cy="1213102"/>
          </a:xfrm>
        </p:grpSpPr>
        <p:cxnSp>
          <p:nvCxnSpPr>
            <p:cNvPr id="59" name="Straight Connector 12"/>
            <p:cNvCxnSpPr/>
            <p:nvPr/>
          </p:nvCxnSpPr>
          <p:spPr>
            <a:xfrm>
              <a:off x="3203848" y="3142709"/>
              <a:ext cx="0" cy="28803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652120" y="3142709"/>
              <a:ext cx="0" cy="288032"/>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8" name="Group 78"/>
            <p:cNvGrpSpPr/>
            <p:nvPr/>
          </p:nvGrpSpPr>
          <p:grpSpPr>
            <a:xfrm>
              <a:off x="611560" y="2484185"/>
              <a:ext cx="7128792" cy="1213102"/>
              <a:chOff x="611560" y="2484185"/>
              <a:chExt cx="7128792" cy="1213102"/>
            </a:xfrm>
          </p:grpSpPr>
          <p:pic>
            <p:nvPicPr>
              <p:cNvPr id="62" name="Picture 3"/>
              <p:cNvPicPr>
                <a:picLocks noChangeAspect="1" noChangeArrowheads="1"/>
              </p:cNvPicPr>
              <p:nvPr/>
            </p:nvPicPr>
            <p:blipFill>
              <a:blip r:embed="rId12" cstate="print">
                <a:duotone>
                  <a:schemeClr val="accent5">
                    <a:shade val="45000"/>
                    <a:satMod val="135000"/>
                  </a:schemeClr>
                  <a:prstClr val="white"/>
                </a:duotone>
              </a:blip>
              <a:srcRect/>
              <a:stretch>
                <a:fillRect/>
              </a:stretch>
            </p:blipFill>
            <p:spPr bwMode="auto">
              <a:xfrm>
                <a:off x="1187624" y="2564904"/>
                <a:ext cx="576064" cy="903630"/>
              </a:xfrm>
              <a:prstGeom prst="rect">
                <a:avLst/>
              </a:prstGeom>
              <a:noFill/>
              <a:ln w="9525">
                <a:noFill/>
                <a:miter lim="800000"/>
                <a:headEnd/>
                <a:tailEnd/>
              </a:ln>
            </p:spPr>
          </p:pic>
          <p:cxnSp>
            <p:nvCxnSpPr>
              <p:cNvPr id="63" name="Straight Arrow Connector 11"/>
              <p:cNvCxnSpPr/>
              <p:nvPr/>
            </p:nvCxnSpPr>
            <p:spPr>
              <a:xfrm flipV="1">
                <a:off x="1691680" y="3284984"/>
                <a:ext cx="5904656" cy="1741"/>
              </a:xfrm>
              <a:prstGeom prst="straightConnector1">
                <a:avLst/>
              </a:prstGeom>
              <a:ln w="381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267744" y="2547965"/>
                <a:ext cx="1728192" cy="584775"/>
              </a:xfrm>
              <a:prstGeom prst="rect">
                <a:avLst/>
              </a:prstGeom>
              <a:noFill/>
            </p:spPr>
            <p:txBody>
              <a:bodyPr wrap="square" rtlCol="0">
                <a:spAutoFit/>
              </a:bodyPr>
              <a:lstStyle/>
              <a:p>
                <a:r>
                  <a:rPr lang="fr-CA" sz="1600" dirty="0" smtClean="0"/>
                  <a:t>Communication officielle</a:t>
                </a:r>
                <a:endParaRPr lang="fr-CA" sz="1600" dirty="0"/>
              </a:p>
            </p:txBody>
          </p:sp>
          <p:sp>
            <p:nvSpPr>
              <p:cNvPr id="65" name="TextBox 64"/>
              <p:cNvSpPr txBox="1"/>
              <p:nvPr/>
            </p:nvSpPr>
            <p:spPr>
              <a:xfrm>
                <a:off x="5004048" y="2484185"/>
                <a:ext cx="1224136" cy="584775"/>
              </a:xfrm>
              <a:prstGeom prst="rect">
                <a:avLst/>
              </a:prstGeom>
              <a:noFill/>
            </p:spPr>
            <p:txBody>
              <a:bodyPr wrap="square" rtlCol="0">
                <a:spAutoFit/>
              </a:bodyPr>
              <a:lstStyle/>
              <a:p>
                <a:pPr algn="ctr"/>
                <a:r>
                  <a:rPr lang="fr-CA" sz="1600" dirty="0" smtClean="0"/>
                  <a:t>Fusion officielle</a:t>
                </a:r>
                <a:endParaRPr lang="fr-CA" sz="1600" dirty="0"/>
              </a:p>
            </p:txBody>
          </p:sp>
          <p:sp>
            <p:nvSpPr>
              <p:cNvPr id="66" name="TextBox 65"/>
              <p:cNvSpPr txBox="1"/>
              <p:nvPr/>
            </p:nvSpPr>
            <p:spPr>
              <a:xfrm>
                <a:off x="6948264" y="3358733"/>
                <a:ext cx="792088" cy="338554"/>
              </a:xfrm>
              <a:prstGeom prst="rect">
                <a:avLst/>
              </a:prstGeom>
              <a:noFill/>
            </p:spPr>
            <p:txBody>
              <a:bodyPr wrap="square" rtlCol="0">
                <a:spAutoFit/>
              </a:bodyPr>
              <a:lstStyle/>
              <a:p>
                <a:r>
                  <a:rPr lang="fr-CA" sz="1600" dirty="0" smtClean="0"/>
                  <a:t>temps</a:t>
                </a:r>
              </a:p>
            </p:txBody>
          </p:sp>
          <p:pic>
            <p:nvPicPr>
              <p:cNvPr id="68" name="Picture 3"/>
              <p:cNvPicPr>
                <a:picLocks noChangeAspect="1" noChangeArrowheads="1"/>
              </p:cNvPicPr>
              <p:nvPr/>
            </p:nvPicPr>
            <p:blipFill>
              <a:blip r:embed="rId12" cstate="print">
                <a:duotone>
                  <a:schemeClr val="accent1">
                    <a:shade val="45000"/>
                    <a:satMod val="135000"/>
                  </a:schemeClr>
                  <a:prstClr val="white"/>
                </a:duotone>
              </a:blip>
              <a:srcRect/>
              <a:stretch>
                <a:fillRect/>
              </a:stretch>
            </p:blipFill>
            <p:spPr bwMode="auto">
              <a:xfrm>
                <a:off x="611560" y="2564904"/>
                <a:ext cx="576064" cy="903630"/>
              </a:xfrm>
              <a:prstGeom prst="rect">
                <a:avLst/>
              </a:prstGeom>
              <a:noFill/>
              <a:ln w="9525">
                <a:noFill/>
                <a:miter lim="800000"/>
                <a:headEnd/>
                <a:tailEnd/>
              </a:ln>
            </p:spPr>
          </p:pic>
        </p:grpSp>
      </p:grpSp>
      <p:sp>
        <p:nvSpPr>
          <p:cNvPr id="69" name="TextBox 68"/>
          <p:cNvSpPr txBox="1"/>
          <p:nvPr>
            <p:custDataLst>
              <p:tags r:id="rId6"/>
            </p:custDataLst>
          </p:nvPr>
        </p:nvSpPr>
        <p:spPr>
          <a:xfrm>
            <a:off x="6084168" y="3057926"/>
            <a:ext cx="2376264" cy="338554"/>
          </a:xfrm>
          <a:prstGeom prst="rect">
            <a:avLst/>
          </a:prstGeom>
          <a:noFill/>
        </p:spPr>
        <p:txBody>
          <a:bodyPr wrap="square" rtlCol="0">
            <a:spAutoFit/>
          </a:bodyPr>
          <a:lstStyle/>
          <a:p>
            <a:r>
              <a:rPr lang="fr-CA" sz="1600" b="1" dirty="0" smtClean="0"/>
              <a:t>   … Fusion …</a:t>
            </a:r>
            <a:endParaRPr lang="fr-CA" sz="1600" b="1" dirty="0"/>
          </a:p>
        </p:txBody>
      </p:sp>
      <p:grpSp>
        <p:nvGrpSpPr>
          <p:cNvPr id="61" name="Group 79"/>
          <p:cNvGrpSpPr/>
          <p:nvPr>
            <p:custDataLst>
              <p:tags r:id="rId7"/>
            </p:custDataLst>
          </p:nvPr>
        </p:nvGrpSpPr>
        <p:grpSpPr>
          <a:xfrm>
            <a:off x="1763688" y="3509719"/>
            <a:ext cx="5251648" cy="289773"/>
            <a:chOff x="1840632" y="3140968"/>
            <a:chExt cx="5251648" cy="289773"/>
          </a:xfrm>
        </p:grpSpPr>
        <p:cxnSp>
          <p:nvCxnSpPr>
            <p:cNvPr id="73" name="Straight Connector 72"/>
            <p:cNvCxnSpPr/>
            <p:nvPr/>
          </p:nvCxnSpPr>
          <p:spPr>
            <a:xfrm>
              <a:off x="1840632" y="3142709"/>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05665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234468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7767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3059832" y="3142709"/>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49681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26"/>
            <p:cNvCxnSpPr/>
            <p:nvPr/>
          </p:nvCxnSpPr>
          <p:spPr>
            <a:xfrm>
              <a:off x="414488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45769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225008"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87308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377136"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6646912"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682940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92280" y="3140968"/>
              <a:ext cx="0" cy="288032"/>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2689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10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1000" fill="hold"/>
                                        <p:tgtEl>
                                          <p:spTgt spid="61"/>
                                        </p:tgtEl>
                                        <p:attrNameLst>
                                          <p:attrName>ppt_w</p:attrName>
                                        </p:attrNameLst>
                                      </p:cBhvr>
                                      <p:tavLst>
                                        <p:tav tm="0">
                                          <p:val>
                                            <p:strVal val="#ppt_w*0.70"/>
                                          </p:val>
                                        </p:tav>
                                        <p:tav tm="100000">
                                          <p:val>
                                            <p:strVal val="#ppt_w"/>
                                          </p:val>
                                        </p:tav>
                                      </p:tavLst>
                                    </p:anim>
                                    <p:anim calcmode="lin" valueType="num">
                                      <p:cBhvr>
                                        <p:cTn id="28" dur="1000" fill="hold"/>
                                        <p:tgtEl>
                                          <p:spTgt spid="61"/>
                                        </p:tgtEl>
                                        <p:attrNameLst>
                                          <p:attrName>ppt_h</p:attrName>
                                        </p:attrNameLst>
                                      </p:cBhvr>
                                      <p:tavLst>
                                        <p:tav tm="0">
                                          <p:val>
                                            <p:strVal val="#ppt_h"/>
                                          </p:val>
                                        </p:tav>
                                        <p:tav tm="100000">
                                          <p:val>
                                            <p:strVal val="#ppt_h"/>
                                          </p:val>
                                        </p:tav>
                                      </p:tavLst>
                                    </p:anim>
                                    <p:animEffect transition="in" filter="fade">
                                      <p:cBhvr>
                                        <p:cTn id="29"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285008" y="1447800"/>
            <a:ext cx="8607472" cy="1143000"/>
          </a:xfrm>
        </p:spPr>
        <p:txBody>
          <a:bodyPr>
            <a:noAutofit/>
          </a:bodyPr>
          <a:lstStyle/>
          <a:p>
            <a:r>
              <a:rPr lang="fr-CA" sz="3200" dirty="0" smtClean="0"/>
              <a:t>Gestion du changement et schématisation du processus – les fins</a:t>
            </a:r>
            <a:endParaRPr lang="fr-CA" sz="3200" dirty="0"/>
          </a:p>
        </p:txBody>
      </p:sp>
      <p:sp>
        <p:nvSpPr>
          <p:cNvPr id="5" name="Content Placeholder 4"/>
          <p:cNvSpPr>
            <a:spLocks noGrp="1"/>
          </p:cNvSpPr>
          <p:nvPr>
            <p:ph sz="half" idx="1"/>
            <p:custDataLst>
              <p:tags r:id="rId2"/>
            </p:custDataLst>
          </p:nvPr>
        </p:nvSpPr>
        <p:spPr/>
        <p:txBody>
          <a:bodyPr>
            <a:normAutofit fontScale="62500" lnSpcReduction="20000"/>
          </a:bodyPr>
          <a:lstStyle/>
          <a:p>
            <a:pPr eaLnBrk="1" fontAlgn="t" hangingPunct="1"/>
            <a:r>
              <a:rPr lang="fr-CA" b="1" dirty="0" smtClean="0"/>
              <a:t>Approche proposée :</a:t>
            </a:r>
            <a:endParaRPr lang="fr-CA" dirty="0" smtClean="0"/>
          </a:p>
          <a:p>
            <a:pPr lvl="1" eaLnBrk="1" fontAlgn="t" hangingPunct="1"/>
            <a:r>
              <a:rPr lang="fr-CA" dirty="0" smtClean="0"/>
              <a:t>Écouter et prendre en note les frustrations actuelles à l’égard du processus en cours.</a:t>
            </a:r>
          </a:p>
          <a:p>
            <a:pPr lvl="1" eaLnBrk="1" fontAlgn="t" hangingPunct="1"/>
            <a:r>
              <a:rPr lang="fr-CA" dirty="0" smtClean="0"/>
              <a:t>Souligner les points forts du processus en cours.</a:t>
            </a:r>
          </a:p>
          <a:p>
            <a:pPr lvl="1" eaLnBrk="1" fontAlgn="t" hangingPunct="1"/>
            <a:r>
              <a:rPr lang="fr-CA" dirty="0" smtClean="0"/>
              <a:t>Rappeler aux personnes que l’exercice fait d’eux des architectes du changement et non des victimes.</a:t>
            </a:r>
          </a:p>
          <a:p>
            <a:pPr lvl="1" eaLnBrk="1" fontAlgn="t" hangingPunct="1"/>
            <a:r>
              <a:rPr lang="fr-CA" dirty="0" smtClean="0"/>
              <a:t>S’engager à faire preuve de transparence durant la schématisation.</a:t>
            </a:r>
          </a:p>
          <a:p>
            <a:pPr lvl="1" eaLnBrk="1" fontAlgn="t" hangingPunct="1"/>
            <a:endParaRPr lang="fr-CA" dirty="0" smtClean="0"/>
          </a:p>
          <a:p>
            <a:endParaRPr lang="fr-CA" dirty="0"/>
          </a:p>
        </p:txBody>
      </p:sp>
      <p:sp>
        <p:nvSpPr>
          <p:cNvPr id="11" name="Content Placeholder 10"/>
          <p:cNvSpPr>
            <a:spLocks noGrp="1"/>
          </p:cNvSpPr>
          <p:nvPr>
            <p:ph sz="half" idx="2"/>
            <p:custDataLst>
              <p:tags r:id="rId3"/>
            </p:custDataLst>
          </p:nvPr>
        </p:nvSpPr>
        <p:spPr/>
        <p:txBody>
          <a:bodyPr>
            <a:normAutofit fontScale="62500" lnSpcReduction="20000"/>
          </a:bodyPr>
          <a:lstStyle/>
          <a:p>
            <a:r>
              <a:rPr lang="fr-CA" b="1" dirty="0" smtClean="0"/>
              <a:t>Outils/techniques :</a:t>
            </a:r>
          </a:p>
          <a:p>
            <a:pPr lvl="1"/>
            <a:r>
              <a:rPr lang="fr-CA" dirty="0" smtClean="0"/>
              <a:t>Consigner l’état actuel du processus.</a:t>
            </a:r>
          </a:p>
          <a:p>
            <a:pPr lvl="1"/>
            <a:r>
              <a:rPr lang="fr-CA" dirty="0" smtClean="0"/>
              <a:t>Demander aux personnes de décrire les points forts du processus.</a:t>
            </a:r>
          </a:p>
          <a:p>
            <a:pPr lvl="1"/>
            <a:r>
              <a:rPr lang="fr-CA" dirty="0" smtClean="0"/>
              <a:t>Prendre en note les idées, les problèmes et les préoccupations, que l’on soit en accord ou non avec ceux-ci.</a:t>
            </a:r>
          </a:p>
          <a:p>
            <a:pPr lvl="1"/>
            <a:r>
              <a:rPr lang="fr-CA" dirty="0" smtClean="0"/>
              <a:t>Expliquer le plan du changement à l’avance – ne pas demander aux personnes de se lancer dans le vide.</a:t>
            </a:r>
            <a:endParaRPr lang="fr-CA" dirty="0"/>
          </a:p>
        </p:txBody>
      </p:sp>
      <p:sp>
        <p:nvSpPr>
          <p:cNvPr id="3" name="Slide Number Placeholder 2"/>
          <p:cNvSpPr>
            <a:spLocks noGrp="1"/>
          </p:cNvSpPr>
          <p:nvPr>
            <p:ph type="sldNum" sz="quarter" idx="10"/>
            <p:custDataLst>
              <p:tags r:id="rId4"/>
            </p:custDataLst>
          </p:nvPr>
        </p:nvSpPr>
        <p:spPr/>
        <p:txBody>
          <a:bodyPr/>
          <a:lstStyle/>
          <a:p>
            <a:pPr>
              <a:defRPr/>
            </a:pPr>
            <a:fld id="{3A2E367F-9B42-455A-A276-846DA2667F2B}" type="slidenum">
              <a:rPr lang="fr-CA" smtClean="0"/>
              <a:pPr>
                <a:defRPr/>
              </a:pPr>
              <a:t>7</a:t>
            </a:fld>
            <a:endParaRPr lang="fr-CA"/>
          </a:p>
        </p:txBody>
      </p:sp>
    </p:spTree>
    <p:extLst>
      <p:ext uri="{BB962C8B-B14F-4D97-AF65-F5344CB8AC3E}">
        <p14:creationId xmlns:p14="http://schemas.microsoft.com/office/powerpoint/2010/main" val="3968443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23528" y="1447800"/>
            <a:ext cx="8496944" cy="1143000"/>
          </a:xfrm>
        </p:spPr>
        <p:txBody>
          <a:bodyPr>
            <a:normAutofit/>
          </a:bodyPr>
          <a:lstStyle/>
          <a:p>
            <a:r>
              <a:rPr lang="fr-CA" sz="3200" dirty="0" smtClean="0"/>
              <a:t>Gestion du changement et schématisation du processus – la zone neutre</a:t>
            </a:r>
            <a:endParaRPr lang="fr-CA" sz="3200" dirty="0"/>
          </a:p>
        </p:txBody>
      </p:sp>
      <p:sp>
        <p:nvSpPr>
          <p:cNvPr id="3" name="Content Placeholder 2"/>
          <p:cNvSpPr>
            <a:spLocks noGrp="1"/>
          </p:cNvSpPr>
          <p:nvPr>
            <p:ph sz="half" idx="1"/>
            <p:custDataLst>
              <p:tags r:id="rId2"/>
            </p:custDataLst>
          </p:nvPr>
        </p:nvSpPr>
        <p:spPr/>
        <p:txBody>
          <a:bodyPr>
            <a:normAutofit fontScale="62500" lnSpcReduction="20000"/>
          </a:bodyPr>
          <a:lstStyle/>
          <a:p>
            <a:r>
              <a:rPr lang="fr-CA" b="1" dirty="0" smtClean="0"/>
              <a:t>Approche proposée :</a:t>
            </a:r>
          </a:p>
          <a:p>
            <a:pPr lvl="1"/>
            <a:r>
              <a:rPr lang="fr-CA" dirty="0" smtClean="0"/>
              <a:t>Rappeler pourquoi le changement est nécessaire.</a:t>
            </a:r>
          </a:p>
          <a:p>
            <a:pPr lvl="1"/>
            <a:r>
              <a:rPr lang="fr-CA" dirty="0" smtClean="0"/>
              <a:t>Chercher à informer et à favoriser une meilleure compréhension.</a:t>
            </a:r>
          </a:p>
          <a:p>
            <a:pPr lvl="1"/>
            <a:r>
              <a:rPr lang="fr-CA" dirty="0" smtClean="0"/>
              <a:t>Aider les autres à comprendre les difficultés qui peuvent être atténuées ou réglées. </a:t>
            </a:r>
          </a:p>
          <a:p>
            <a:pPr lvl="1"/>
            <a:r>
              <a:rPr lang="fr-CA" dirty="0" smtClean="0"/>
              <a:t>Faire l’inventaire des compétences, des talents et des capacités que possède  le groupe en vue de favoriser le changement.</a:t>
            </a:r>
          </a:p>
          <a:p>
            <a:pPr marL="457200" lvl="1" indent="0">
              <a:buNone/>
            </a:pPr>
            <a:endParaRPr lang="fr-CA" dirty="0"/>
          </a:p>
        </p:txBody>
      </p:sp>
      <p:sp>
        <p:nvSpPr>
          <p:cNvPr id="5" name="Content Placeholder 4"/>
          <p:cNvSpPr>
            <a:spLocks noGrp="1"/>
          </p:cNvSpPr>
          <p:nvPr>
            <p:ph sz="half" idx="2"/>
            <p:custDataLst>
              <p:tags r:id="rId3"/>
            </p:custDataLst>
          </p:nvPr>
        </p:nvSpPr>
        <p:spPr/>
        <p:txBody>
          <a:bodyPr>
            <a:normAutofit fontScale="62500" lnSpcReduction="20000"/>
          </a:bodyPr>
          <a:lstStyle/>
          <a:p>
            <a:r>
              <a:rPr lang="fr-CA" b="1" dirty="0" smtClean="0"/>
              <a:t>Outils/techniques :</a:t>
            </a:r>
          </a:p>
          <a:p>
            <a:pPr lvl="1"/>
            <a:r>
              <a:rPr lang="fr-CA" dirty="0" smtClean="0"/>
              <a:t>Vision du parrain</a:t>
            </a:r>
          </a:p>
          <a:p>
            <a:pPr lvl="1"/>
            <a:r>
              <a:rPr lang="fr-CA" dirty="0" smtClean="0"/>
              <a:t>Vision du client</a:t>
            </a:r>
          </a:p>
          <a:p>
            <a:pPr lvl="1"/>
            <a:r>
              <a:rPr lang="fr-CA" dirty="0" smtClean="0"/>
              <a:t>Montrer l’activité sans valeur ajoutée et les correctifs nécessaires.</a:t>
            </a:r>
          </a:p>
          <a:p>
            <a:pPr lvl="1"/>
            <a:r>
              <a:rPr lang="fr-CA" dirty="0" smtClean="0"/>
              <a:t>Examiner qui peut aider, et où les compétences sont nécessaires.</a:t>
            </a:r>
            <a:endParaRPr lang="fr-CA" dirty="0"/>
          </a:p>
        </p:txBody>
      </p:sp>
      <p:sp>
        <p:nvSpPr>
          <p:cNvPr id="4" name="Slide Number Placeholder 3"/>
          <p:cNvSpPr>
            <a:spLocks noGrp="1"/>
          </p:cNvSpPr>
          <p:nvPr>
            <p:ph type="sldNum" sz="quarter" idx="10"/>
            <p:custDataLst>
              <p:tags r:id="rId4"/>
            </p:custDataLst>
          </p:nvPr>
        </p:nvSpPr>
        <p:spPr/>
        <p:txBody>
          <a:bodyPr/>
          <a:lstStyle/>
          <a:p>
            <a:pPr>
              <a:defRPr/>
            </a:pPr>
            <a:fld id="{35EF9BB1-945F-439D-9E7C-CC3861AB3A2F}" type="slidenum">
              <a:rPr lang="fr-CA" smtClean="0"/>
              <a:pPr>
                <a:defRPr/>
              </a:pPr>
              <a:t>8</a:t>
            </a:fld>
            <a:endParaRPr lang="fr-CA"/>
          </a:p>
        </p:txBody>
      </p:sp>
    </p:spTree>
    <p:extLst>
      <p:ext uri="{BB962C8B-B14F-4D97-AF65-F5344CB8AC3E}">
        <p14:creationId xmlns:p14="http://schemas.microsoft.com/office/powerpoint/2010/main" val="1344622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251520" y="1447800"/>
            <a:ext cx="8496944" cy="1143000"/>
          </a:xfrm>
        </p:spPr>
        <p:txBody>
          <a:bodyPr/>
          <a:lstStyle/>
          <a:p>
            <a:r>
              <a:rPr lang="fr-CA" sz="3200" dirty="0" smtClean="0"/>
              <a:t>Gestion du changement et schématisation du processus – un nouveau départ</a:t>
            </a:r>
            <a:endParaRPr lang="fr-CA" sz="3200" dirty="0"/>
          </a:p>
        </p:txBody>
      </p:sp>
      <p:sp>
        <p:nvSpPr>
          <p:cNvPr id="3" name="Content Placeholder 2"/>
          <p:cNvSpPr>
            <a:spLocks noGrp="1"/>
          </p:cNvSpPr>
          <p:nvPr>
            <p:ph sz="half" idx="1"/>
            <p:custDataLst>
              <p:tags r:id="rId2"/>
            </p:custDataLst>
          </p:nvPr>
        </p:nvSpPr>
        <p:spPr/>
        <p:txBody>
          <a:bodyPr>
            <a:normAutofit fontScale="77500" lnSpcReduction="20000"/>
          </a:bodyPr>
          <a:lstStyle/>
          <a:p>
            <a:r>
              <a:rPr lang="fr-CA" sz="2300" b="1" dirty="0" smtClean="0"/>
              <a:t>Approche proposée :</a:t>
            </a:r>
          </a:p>
          <a:p>
            <a:pPr lvl="1"/>
            <a:r>
              <a:rPr lang="fr-CA" sz="2300" dirty="0" smtClean="0"/>
              <a:t>Souligner qu’il est normal d’avoir des sentiments ambivalents.</a:t>
            </a:r>
          </a:p>
          <a:p>
            <a:pPr lvl="1"/>
            <a:r>
              <a:rPr lang="fr-CA" sz="2300" dirty="0" smtClean="0"/>
              <a:t>Préparer les autres à diriger le processus d’amélioration.</a:t>
            </a:r>
          </a:p>
          <a:p>
            <a:pPr lvl="1"/>
            <a:r>
              <a:rPr lang="fr-CA" sz="2300" dirty="0" smtClean="0"/>
              <a:t>Faire en sorte que la direction incite les employés à mettre à l’essai leurs idées nouvelles.</a:t>
            </a:r>
          </a:p>
          <a:p>
            <a:endParaRPr lang="fr-CA" dirty="0" smtClean="0"/>
          </a:p>
          <a:p>
            <a:endParaRPr lang="fr-CA" dirty="0"/>
          </a:p>
        </p:txBody>
      </p:sp>
      <p:sp>
        <p:nvSpPr>
          <p:cNvPr id="5" name="Content Placeholder 4"/>
          <p:cNvSpPr>
            <a:spLocks noGrp="1"/>
          </p:cNvSpPr>
          <p:nvPr>
            <p:ph sz="half" idx="2"/>
            <p:custDataLst>
              <p:tags r:id="rId3"/>
            </p:custDataLst>
          </p:nvPr>
        </p:nvSpPr>
        <p:spPr/>
        <p:txBody>
          <a:bodyPr/>
          <a:lstStyle/>
          <a:p>
            <a:r>
              <a:rPr lang="fr-CA" sz="1800" b="1" dirty="0" smtClean="0"/>
              <a:t>Outils/techniques :</a:t>
            </a:r>
          </a:p>
          <a:p>
            <a:pPr lvl="1"/>
            <a:r>
              <a:rPr lang="fr-CA" sz="1800" dirty="0" smtClean="0"/>
              <a:t>« Portes ouvertes » pour la schématisation du processus</a:t>
            </a:r>
          </a:p>
          <a:p>
            <a:pPr lvl="1"/>
            <a:r>
              <a:rPr lang="fr-CA" sz="1800" dirty="0" smtClean="0"/>
              <a:t>A3</a:t>
            </a:r>
          </a:p>
          <a:p>
            <a:pPr lvl="1"/>
            <a:r>
              <a:rPr lang="fr-CA" sz="1800" dirty="0" smtClean="0"/>
              <a:t>Présentation de récapitulation</a:t>
            </a:r>
            <a:endParaRPr lang="fr-CA" sz="1800" dirty="0"/>
          </a:p>
        </p:txBody>
      </p:sp>
      <p:sp>
        <p:nvSpPr>
          <p:cNvPr id="4" name="Slide Number Placeholder 3"/>
          <p:cNvSpPr>
            <a:spLocks noGrp="1"/>
          </p:cNvSpPr>
          <p:nvPr>
            <p:ph type="sldNum" sz="quarter" idx="10"/>
            <p:custDataLst>
              <p:tags r:id="rId4"/>
            </p:custDataLst>
          </p:nvPr>
        </p:nvSpPr>
        <p:spPr/>
        <p:txBody>
          <a:bodyPr/>
          <a:lstStyle/>
          <a:p>
            <a:pPr>
              <a:defRPr/>
            </a:pPr>
            <a:fld id="{35EF9BB1-945F-439D-9E7C-CC3861AB3A2F}" type="slidenum">
              <a:rPr lang="fr-CA" smtClean="0"/>
              <a:pPr>
                <a:defRPr/>
              </a:pPr>
              <a:t>9</a:t>
            </a:fld>
            <a:endParaRPr lang="fr-CA"/>
          </a:p>
        </p:txBody>
      </p:sp>
    </p:spTree>
    <p:extLst>
      <p:ext uri="{BB962C8B-B14F-4D97-AF65-F5344CB8AC3E}">
        <p14:creationId xmlns:p14="http://schemas.microsoft.com/office/powerpoint/2010/main" val="29145981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4"/>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Lean Green Belt Training Program CMB Overview DRAFT feb 18 2014</Template>
  <TotalTime>8831</TotalTime>
  <Words>641</Words>
  <Application>Microsoft Office PowerPoint</Application>
  <PresentationFormat>On-screen Show (4:3)</PresentationFormat>
  <Paragraphs>129</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PowerPoint Deck</vt:lpstr>
      <vt:lpstr>Office Theme</vt:lpstr>
      <vt:lpstr>5. GESTION DU CHANGEMENT</vt:lpstr>
      <vt:lpstr>Ordre du jour</vt:lpstr>
      <vt:lpstr>Signification du changement</vt:lpstr>
      <vt:lpstr>Signification du changement</vt:lpstr>
      <vt:lpstr>Gestion du changement</vt:lpstr>
      <vt:lpstr>Exemple – Fusion de deux organisations : </vt:lpstr>
      <vt:lpstr>Gestion du changement et schématisation du processus – les fins</vt:lpstr>
      <vt:lpstr>Gestion du changement et schématisation du processus – la zone neutre</vt:lpstr>
      <vt:lpstr>Gestion du changement et schématisation du processus – un nouveau départ</vt:lpstr>
      <vt:lpstr>Créer une impulsion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Mark Jarvis</cp:lastModifiedBy>
  <cp:revision>118</cp:revision>
  <cp:lastPrinted>2014-04-02T13:46:05Z</cp:lastPrinted>
  <dcterms:created xsi:type="dcterms:W3CDTF">2014-02-11T12:37:14Z</dcterms:created>
  <dcterms:modified xsi:type="dcterms:W3CDTF">2015-08-20T18:47:02Z</dcterms:modified>
</cp:coreProperties>
</file>